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8.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9.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0.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1.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2.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07" r:id="rId3"/>
    <p:sldMasterId id="2147483725" r:id="rId4"/>
    <p:sldMasterId id="2147483791" r:id="rId5"/>
    <p:sldMasterId id="2147483809" r:id="rId6"/>
    <p:sldMasterId id="2147483827" r:id="rId7"/>
    <p:sldMasterId id="2147483845" r:id="rId8"/>
    <p:sldMasterId id="2147483863" r:id="rId9"/>
    <p:sldMasterId id="2147483881" r:id="rId10"/>
    <p:sldMasterId id="2147483898" r:id="rId11"/>
    <p:sldMasterId id="2147483910" r:id="rId12"/>
    <p:sldMasterId id="2147483928" r:id="rId13"/>
  </p:sld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81" r:id="rId27"/>
    <p:sldId id="269" r:id="rId28"/>
    <p:sldId id="270" r:id="rId29"/>
    <p:sldId id="271" r:id="rId30"/>
    <p:sldId id="272" r:id="rId31"/>
    <p:sldId id="273" r:id="rId32"/>
    <p:sldId id="282" r:id="rId33"/>
    <p:sldId id="274" r:id="rId34"/>
    <p:sldId id="275" r:id="rId35"/>
    <p:sldId id="276" r:id="rId36"/>
    <p:sldId id="277" r:id="rId37"/>
    <p:sldId id="278" r:id="rId38"/>
    <p:sldId id="280" r:id="rId39"/>
    <p:sldId id="283" r:id="rId40"/>
    <p:sldId id="28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56" d="100"/>
          <a:sy n="56" d="100"/>
        </p:scale>
        <p:origin x="37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50945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2825346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42765386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5031330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2615119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9870511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7292872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4117973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0703598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701847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42307623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39551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2341552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5925498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8833699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9798657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8094066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8269793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5068148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9245288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1150334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539703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87351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922990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3500077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1035866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9950482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281641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5889057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5824821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5411573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630639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5034370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495525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9005019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23595278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965544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8804405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6298980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9832304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0546955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4457135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418614805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40582988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803075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7976195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215846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68445739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4566281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41825941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753324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32392763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1715541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7521248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407776006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667438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35841156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Tree>
    <p:extLst>
      <p:ext uri="{BB962C8B-B14F-4D97-AF65-F5344CB8AC3E}">
        <p14:creationId xmlns:p14="http://schemas.microsoft.com/office/powerpoint/2010/main" val="166590358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16268790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740796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4061156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53064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8921631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42687808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7291787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58CEDACB-4A8D-400C-9827-A2D2796504CA}" type="slidenum">
              <a:rPr lang="en-US" smtClean="0"/>
              <a:pPr/>
              <a:t>‹#›</a:t>
            </a:fld>
            <a:endParaRPr lang="en-US" dirty="0"/>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52158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4135848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30509557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58CEDACB-4A8D-400C-9827-A2D2796504CA}" type="slidenum">
              <a:rPr lang="en-US" smtClean="0"/>
              <a:pPr/>
              <a:t>‹#›</a:t>
            </a:fld>
            <a:endParaRPr lang="en-US" dirty="0"/>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818964857"/>
      </p:ext>
    </p:extLst>
  </p:cSld>
  <p:clrMapOvr>
    <a:overrideClrMapping bg1="dk1" tx1="lt1" bg2="dk2" tx2="lt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594023300"/>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1650431"/>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0412906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3840906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58CEDACB-4A8D-400C-9827-A2D2796504CA}" type="slidenum">
              <a:rPr lang="en-US" smtClean="0"/>
              <a:pPr/>
              <a:t>‹#›</a:t>
            </a:fld>
            <a:endParaRPr lang="en-US" dirty="0"/>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3903392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269774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3490461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78472750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15302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42151191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7138485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79557215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816552274"/>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4014402266"/>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78353502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06115970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962876616"/>
      </p:ext>
    </p:extLst>
  </p:cSld>
  <p:clrMapOvr>
    <a:masterClrMapping/>
  </p:clrMapOvr>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14729408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82939257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775559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58CEDACB-4A8D-400C-9827-A2D2796504CA}"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872510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3130891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9347230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89558374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57135236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37254825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9123989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41125231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4273193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36542414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2909125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96233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806205805"/>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429343878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8449818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992510030"/>
      </p:ext>
    </p:extLst>
  </p:cSld>
  <p:clrMapOvr>
    <a:masterClrMapping/>
  </p:clrMapOvr>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426604256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39041424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5383002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0065504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1574047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84226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36603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792156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57931065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880492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8660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8796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CEDACB-4A8D-400C-9827-A2D2796504CA}"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2788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516868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2649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3169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3706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4261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42435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192964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656243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788724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632691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355306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99874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992162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974639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4403752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293107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666804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12672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417482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1640728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448762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850082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42398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5842619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58CEDACB-4A8D-400C-9827-A2D2796504CA}"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33956050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42746678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58CEDACB-4A8D-400C-9827-A2D2796504CA}" type="slidenum">
              <a:rPr lang="en-US" smtClean="0"/>
              <a:pPr/>
              <a:t>‹#›</a:t>
            </a:fld>
            <a:endParaRPr lang="en-US" dirty="0"/>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00143283"/>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371094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0648650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0147390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8802673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245520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8CEDACB-4A8D-400C-9827-A2D2796504CA}" type="slidenum">
              <a:rPr lang="en-US" smtClean="0"/>
              <a:pPr/>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396400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8CEDACB-4A8D-400C-9827-A2D2796504CA}" type="slidenum">
              <a:rPr lang="en-US" smtClean="0"/>
              <a:pPr/>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11674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751750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6367285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1820376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5511079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06403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6467906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2992691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8554262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9648259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3333606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41137740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4505461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9573293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484096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4378716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98326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9682641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7123727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2689891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0655388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8865083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42035101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4076862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8260239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5324367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9211830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18924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2850304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0905097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7851075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3103469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6606739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5353751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6461624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083024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8336724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8332549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7966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6813703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1288962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3988582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7321089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8642045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884297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3331189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41733182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0760520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7354990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267576-EB7E-49F3-892B-9A7E0C5042BC}" type="datetimeFigureOut">
              <a:rPr lang="en-US" smtClean="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309065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theme" Target="../theme/theme10.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1.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theme" Target="../theme/theme12.xml"/><Relationship Id="rId3" Type="http://schemas.openxmlformats.org/officeDocument/2006/relationships/slideLayout" Target="../slideLayouts/slideLayout171.xml"/><Relationship Id="rId21" Type="http://schemas.openxmlformats.org/officeDocument/2006/relationships/image" Target="../media/image13.png"/><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20" Type="http://schemas.openxmlformats.org/officeDocument/2006/relationships/image" Target="../media/image12.png"/><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10" Type="http://schemas.openxmlformats.org/officeDocument/2006/relationships/slideLayout" Target="../slideLayouts/slideLayout178.xml"/><Relationship Id="rId19" Type="http://schemas.openxmlformats.org/officeDocument/2006/relationships/image" Target="../media/image11.png"/><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 Id="rId22" Type="http://schemas.openxmlformats.org/officeDocument/2006/relationships/image" Target="../media/image14.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theme" Target="../theme/theme13.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image" Target="../media/image10.jpe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image" Target="../media/image10.jpe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theme" Target="../theme/theme7.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image" Target="../media/image10.jpeg"/><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theme" Target="../theme/theme8.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image" Target="../media/image10.jpeg"/><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theme" Target="../theme/theme9.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10" Type="http://schemas.openxmlformats.org/officeDocument/2006/relationships/slideLayout" Target="../slideLayouts/slideLayout134.xml"/><Relationship Id="rId19" Type="http://schemas.openxmlformats.org/officeDocument/2006/relationships/image" Target="../media/image10.jpeg"/><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628329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64609037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58CEDACB-4A8D-400C-9827-A2D2796504CA}" type="slidenum">
              <a:rPr lang="en-US" smtClean="0"/>
              <a:pPr/>
              <a:t>‹#›</a:t>
            </a:fld>
            <a:endParaRPr lang="en-US" dirty="0"/>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8616197"/>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36772943"/>
      </p:ext>
    </p:extLst>
  </p:cSld>
  <p:clrMap bg1="dk1" tx1="lt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21956158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8CEDACB-4A8D-400C-9827-A2D2796504CA}"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7588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4157285475"/>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58CEDACB-4A8D-400C-9827-A2D2796504CA}" type="slidenum">
              <a:rPr lang="en-US" smtClean="0"/>
              <a:pPr/>
              <a:t>‹#›</a:t>
            </a:fld>
            <a:endParaRPr lang="en-US" dirty="0"/>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91290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78496691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33256019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34843390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126831205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C1267576-EB7E-49F3-892B-9A7E0C5042BC}" type="datetimeFigureOut">
              <a:rPr lang="en-US" smtClean="0"/>
              <a:pPr/>
              <a:t>5/26/2020</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8CEDACB-4A8D-400C-9827-A2D2796504CA}" type="slidenum">
              <a:rPr lang="en-US" smtClean="0"/>
              <a:pPr/>
              <a:t>‹#›</a:t>
            </a:fld>
            <a:endParaRPr lang="en-US" dirty="0"/>
          </a:p>
        </p:txBody>
      </p:sp>
    </p:spTree>
    <p:extLst>
      <p:ext uri="{BB962C8B-B14F-4D97-AF65-F5344CB8AC3E}">
        <p14:creationId xmlns:p14="http://schemas.microsoft.com/office/powerpoint/2010/main" val="3783607563"/>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9A0D2-DF13-40B5-B202-7102C4F93EA8}"/>
              </a:ext>
            </a:extLst>
          </p:cNvPr>
          <p:cNvSpPr>
            <a:spLocks noGrp="1"/>
          </p:cNvSpPr>
          <p:nvPr>
            <p:ph type="ctrTitle"/>
          </p:nvPr>
        </p:nvSpPr>
        <p:spPr>
          <a:xfrm>
            <a:off x="1524000" y="777761"/>
            <a:ext cx="9144000" cy="2651239"/>
          </a:xfrm>
        </p:spPr>
        <p:txBody>
          <a:bodyPr>
            <a:normAutofit fontScale="90000"/>
          </a:bodyPr>
          <a:lstStyle/>
          <a:p>
            <a:r>
              <a:rPr lang="en-US" sz="7200" b="1" dirty="0">
                <a:solidFill>
                  <a:srgbClr val="0070C0"/>
                </a:solidFill>
                <a:latin typeface="Imprint MT Shadow" panose="04020605060303030202" pitchFamily="82" charset="0"/>
              </a:rPr>
              <a:t>ENGLISH PAPER 2</a:t>
            </a:r>
            <a:br>
              <a:rPr lang="en-US" sz="7200" b="1" dirty="0">
                <a:solidFill>
                  <a:srgbClr val="0070C0"/>
                </a:solidFill>
                <a:latin typeface="Imprint MT Shadow" panose="04020605060303030202" pitchFamily="82" charset="0"/>
              </a:rPr>
            </a:br>
            <a:r>
              <a:rPr lang="en-US" sz="7200" b="1" dirty="0">
                <a:solidFill>
                  <a:srgbClr val="0070C0"/>
                </a:solidFill>
                <a:latin typeface="Imprint MT Shadow" panose="04020605060303030202" pitchFamily="82" charset="0"/>
              </a:rPr>
              <a:t> </a:t>
            </a:r>
            <a:r>
              <a:rPr lang="en-US" sz="3600" b="1" dirty="0">
                <a:solidFill>
                  <a:srgbClr val="0070C0"/>
                </a:solidFill>
                <a:latin typeface="Imprint MT Shadow" panose="04020605060303030202" pitchFamily="82" charset="0"/>
              </a:rPr>
              <a:t>zoom class </a:t>
            </a:r>
            <a:br>
              <a:rPr lang="en-US" sz="3600" b="1" dirty="0">
                <a:solidFill>
                  <a:srgbClr val="0070C0"/>
                </a:solidFill>
                <a:latin typeface="Imprint MT Shadow" panose="04020605060303030202" pitchFamily="82" charset="0"/>
              </a:rPr>
            </a:br>
            <a:br>
              <a:rPr lang="en-US" sz="3600" b="1" dirty="0">
                <a:solidFill>
                  <a:srgbClr val="0070C0"/>
                </a:solidFill>
                <a:latin typeface="Imprint MT Shadow" panose="04020605060303030202" pitchFamily="82" charset="0"/>
              </a:rPr>
            </a:br>
            <a:r>
              <a:rPr lang="en-US" sz="3600" b="1" dirty="0">
                <a:solidFill>
                  <a:srgbClr val="0070C0"/>
                </a:solidFill>
                <a:latin typeface="Imprint MT Shadow" panose="04020605060303030202" pitchFamily="82" charset="0"/>
              </a:rPr>
              <a:t>PRESENTATION </a:t>
            </a:r>
          </a:p>
        </p:txBody>
      </p:sp>
      <p:sp>
        <p:nvSpPr>
          <p:cNvPr id="5" name="TextBox 4">
            <a:extLst>
              <a:ext uri="{FF2B5EF4-FFF2-40B4-BE49-F238E27FC236}">
                <a16:creationId xmlns:a16="http://schemas.microsoft.com/office/drawing/2014/main" id="{EA8DF674-0E58-4871-BBCD-37C31AF83663}"/>
              </a:ext>
            </a:extLst>
          </p:cNvPr>
          <p:cNvSpPr txBox="1"/>
          <p:nvPr/>
        </p:nvSpPr>
        <p:spPr>
          <a:xfrm>
            <a:off x="6096000" y="4714504"/>
            <a:ext cx="574369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BY MR NDIVO ERCEC</a:t>
            </a:r>
          </a:p>
        </p:txBody>
      </p:sp>
    </p:spTree>
    <p:extLst>
      <p:ext uri="{BB962C8B-B14F-4D97-AF65-F5344CB8AC3E}">
        <p14:creationId xmlns:p14="http://schemas.microsoft.com/office/powerpoint/2010/main" val="3621114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B9C00-F1FC-442F-88A4-014243198773}"/>
              </a:ext>
            </a:extLst>
          </p:cNvPr>
          <p:cNvSpPr>
            <a:spLocks noGrp="1"/>
          </p:cNvSpPr>
          <p:nvPr>
            <p:ph type="title"/>
          </p:nvPr>
        </p:nvSpPr>
        <p:spPr/>
        <p:txBody>
          <a:bodyPr/>
          <a:lstStyle/>
          <a:p>
            <a:r>
              <a:rPr lang="en-US" b="1" i="1" dirty="0"/>
              <a:t>Cont…</a:t>
            </a:r>
          </a:p>
        </p:txBody>
      </p:sp>
      <p:sp>
        <p:nvSpPr>
          <p:cNvPr id="3" name="Content Placeholder 2">
            <a:extLst>
              <a:ext uri="{FF2B5EF4-FFF2-40B4-BE49-F238E27FC236}">
                <a16:creationId xmlns:a16="http://schemas.microsoft.com/office/drawing/2014/main" id="{FA018469-6EEB-4287-AB4B-240D001AFD13}"/>
              </a:ext>
            </a:extLst>
          </p:cNvPr>
          <p:cNvSpPr>
            <a:spLocks noGrp="1"/>
          </p:cNvSpPr>
          <p:nvPr>
            <p:ph idx="1"/>
          </p:nvPr>
        </p:nvSpPr>
        <p:spPr>
          <a:xfrm>
            <a:off x="1154954" y="2603500"/>
            <a:ext cx="10447238" cy="3797300"/>
          </a:xfrm>
        </p:spPr>
        <p:txBody>
          <a:bodyPr>
            <a:noAutofit/>
          </a:bodyPr>
          <a:lstStyle/>
          <a:p>
            <a:r>
              <a:rPr lang="en-US" sz="3600" b="1" dirty="0">
                <a:latin typeface="Times New Roman" panose="02020603050405020304" pitchFamily="18" charset="0"/>
                <a:cs typeface="Times New Roman" panose="02020603050405020304" pitchFamily="18" charset="0"/>
              </a:rPr>
              <a:t>Note making</a:t>
            </a:r>
          </a:p>
          <a:p>
            <a:pPr lvl="1" indent="177800">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    The answer must be in point form.</a:t>
            </a:r>
          </a:p>
          <a:p>
            <a:pPr lvl="1" indent="520700">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There  must be an indicator that these are notes.  The student can use hyphens, bullets, asterisks, dots, numbers, letters  etc.</a:t>
            </a:r>
          </a:p>
          <a:p>
            <a:pPr lvl="1" indent="0">
              <a:buNone/>
            </a:pPr>
            <a:endParaRPr lang="en-US" sz="3600" dirty="0">
              <a:latin typeface="Times New Roman" panose="02020603050405020304" pitchFamily="18" charset="0"/>
              <a:cs typeface="Times New Roman" panose="02020603050405020304" pitchFamily="18" charset="0"/>
            </a:endParaRPr>
          </a:p>
          <a:p>
            <a:pPr marL="457200" lvl="1" indent="0">
              <a:buNone/>
            </a:pP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73789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5CD1-3558-4F55-AFF6-1A7DD01C99FE}"/>
              </a:ext>
            </a:extLst>
          </p:cNvPr>
          <p:cNvSpPr>
            <a:spLocks noGrp="1"/>
          </p:cNvSpPr>
          <p:nvPr>
            <p:ph type="title"/>
          </p:nvPr>
        </p:nvSpPr>
        <p:spPr/>
        <p:txBody>
          <a:bodyPr/>
          <a:lstStyle/>
          <a:p>
            <a:r>
              <a:rPr lang="en-US" dirty="0"/>
              <a:t>	</a:t>
            </a:r>
            <a:r>
              <a:rPr lang="en-US" b="1" dirty="0"/>
              <a:t>QUESTIONS ON GRAMMAR</a:t>
            </a:r>
          </a:p>
        </p:txBody>
      </p:sp>
      <p:sp>
        <p:nvSpPr>
          <p:cNvPr id="3" name="Content Placeholder 2">
            <a:extLst>
              <a:ext uri="{FF2B5EF4-FFF2-40B4-BE49-F238E27FC236}">
                <a16:creationId xmlns:a16="http://schemas.microsoft.com/office/drawing/2014/main" id="{070C5244-72DF-40FB-BF2F-D353630340A0}"/>
              </a:ext>
            </a:extLst>
          </p:cNvPr>
          <p:cNvSpPr>
            <a:spLocks noGrp="1"/>
          </p:cNvSpPr>
          <p:nvPr>
            <p:ph idx="1"/>
          </p:nvPr>
        </p:nvSpPr>
        <p:spPr>
          <a:xfrm>
            <a:off x="356260" y="2268187"/>
            <a:ext cx="11329059" cy="3751613"/>
          </a:xfrm>
        </p:spPr>
        <p:txBody>
          <a:bodyPr>
            <a:noAutofit/>
          </a:bodyPr>
          <a:lstStyle/>
          <a:p>
            <a:pPr marL="457200" lvl="1" indent="0">
              <a:buNone/>
            </a:pPr>
            <a:r>
              <a:rPr lang="en-US" sz="3000" dirty="0">
                <a:latin typeface="Times New Roman" panose="02020603050405020304" pitchFamily="18" charset="0"/>
                <a:cs typeface="Times New Roman" panose="02020603050405020304" pitchFamily="18" charset="0"/>
              </a:rPr>
              <a:t>The student will be expected to answer a question or two on grammar and sentence construction.</a:t>
            </a:r>
          </a:p>
          <a:p>
            <a:pPr lvl="3">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I.e. a student can be asked to </a:t>
            </a:r>
            <a:r>
              <a:rPr lang="en-US" sz="3200" u="sng" dirty="0">
                <a:solidFill>
                  <a:schemeClr val="accent2"/>
                </a:solidFill>
                <a:latin typeface="Times New Roman" panose="02020603050405020304" pitchFamily="18" charset="0"/>
                <a:cs typeface="Times New Roman" panose="02020603050405020304" pitchFamily="18" charset="0"/>
              </a:rPr>
              <a:t>rewrite a sentence</a:t>
            </a:r>
            <a:r>
              <a:rPr lang="en-US" sz="3200" dirty="0">
                <a:latin typeface="Times New Roman" panose="02020603050405020304" pitchFamily="18" charset="0"/>
                <a:cs typeface="Times New Roman" panose="02020603050405020304" pitchFamily="18" charset="0"/>
              </a:rPr>
              <a:t>, </a:t>
            </a:r>
            <a:r>
              <a:rPr lang="en-US" sz="3200" dirty="0">
                <a:solidFill>
                  <a:srgbClr val="00B050"/>
                </a:solidFill>
                <a:latin typeface="Times New Roman" panose="02020603050405020304" pitchFamily="18" charset="0"/>
                <a:cs typeface="Times New Roman" panose="02020603050405020304" pitchFamily="18" charset="0"/>
              </a:rPr>
              <a:t>add a question tag </a:t>
            </a:r>
            <a:r>
              <a:rPr lang="en-US" sz="3200" dirty="0">
                <a:latin typeface="Times New Roman" panose="02020603050405020304" pitchFamily="18" charset="0"/>
                <a:cs typeface="Times New Roman" panose="02020603050405020304" pitchFamily="18" charset="0"/>
              </a:rPr>
              <a:t>etc.</a:t>
            </a:r>
          </a:p>
          <a:p>
            <a:pPr lvl="3">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All grammatical rules must be observed. Any grammatical mistake is penalized. No mark is awarded for answers with grammatical mistakes</a:t>
            </a:r>
          </a:p>
        </p:txBody>
      </p:sp>
    </p:spTree>
    <p:extLst>
      <p:ext uri="{BB962C8B-B14F-4D97-AF65-F5344CB8AC3E}">
        <p14:creationId xmlns:p14="http://schemas.microsoft.com/office/powerpoint/2010/main" val="2711826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3838-7F0B-40E7-9E48-6F8E9F07CA76}"/>
              </a:ext>
            </a:extLst>
          </p:cNvPr>
          <p:cNvSpPr>
            <a:spLocks noGrp="1"/>
          </p:cNvSpPr>
          <p:nvPr>
            <p:ph type="title"/>
          </p:nvPr>
        </p:nvSpPr>
        <p:spPr>
          <a:xfrm>
            <a:off x="1251678" y="382385"/>
            <a:ext cx="10178322" cy="1125782"/>
          </a:xfrm>
        </p:spPr>
        <p:txBody>
          <a:bodyPr/>
          <a:lstStyle/>
          <a:p>
            <a:r>
              <a:rPr lang="en-US" sz="4000" b="1" dirty="0"/>
              <a:t>Questions on vocabulary</a:t>
            </a:r>
          </a:p>
        </p:txBody>
      </p:sp>
      <p:sp>
        <p:nvSpPr>
          <p:cNvPr id="3" name="Content Placeholder 2">
            <a:extLst>
              <a:ext uri="{FF2B5EF4-FFF2-40B4-BE49-F238E27FC236}">
                <a16:creationId xmlns:a16="http://schemas.microsoft.com/office/drawing/2014/main" id="{0E578608-D34D-406F-B6AA-9CDBF185A428}"/>
              </a:ext>
            </a:extLst>
          </p:cNvPr>
          <p:cNvSpPr>
            <a:spLocks noGrp="1"/>
          </p:cNvSpPr>
          <p:nvPr>
            <p:ph idx="1"/>
          </p:nvPr>
        </p:nvSpPr>
        <p:spPr>
          <a:xfrm>
            <a:off x="570016" y="1508167"/>
            <a:ext cx="10865922" cy="4738254"/>
          </a:xfrm>
        </p:spPr>
        <p:txBody>
          <a:bodyPr>
            <a:noAutofit/>
          </a:bodyPr>
          <a:lstStyle/>
          <a:p>
            <a:pPr lvl="1">
              <a:buFont typeface="Wingdings" panose="05000000000000000000" pitchFamily="2" charset="2"/>
              <a:buChar char="ü"/>
            </a:pPr>
            <a:r>
              <a:rPr lang="en-US" sz="3200" dirty="0"/>
              <a:t>Tests on the student’s ability to </a:t>
            </a:r>
            <a:r>
              <a:rPr lang="en-US" sz="3200" dirty="0">
                <a:solidFill>
                  <a:srgbClr val="00B050"/>
                </a:solidFill>
              </a:rPr>
              <a:t>give meaning of words and phrases as used in the passage.</a:t>
            </a:r>
          </a:p>
          <a:p>
            <a:pPr lvl="2"/>
            <a:r>
              <a:rPr lang="en-US" sz="3200" u="sng" dirty="0">
                <a:solidFill>
                  <a:srgbClr val="FF0000"/>
                </a:solidFill>
              </a:rPr>
              <a:t>Give the contextual </a:t>
            </a:r>
            <a:r>
              <a:rPr lang="en-US" sz="3200" dirty="0"/>
              <a:t>meaning of the words or expressions.</a:t>
            </a:r>
          </a:p>
          <a:p>
            <a:pPr lvl="2"/>
            <a:r>
              <a:rPr lang="en-US" sz="3200" dirty="0"/>
              <a:t>The meaning of words/expressions </a:t>
            </a:r>
            <a:r>
              <a:rPr lang="en-US" sz="3200" u="sng" dirty="0">
                <a:solidFill>
                  <a:srgbClr val="FF0000"/>
                </a:solidFill>
              </a:rPr>
              <a:t>must be given in the same tense as the word in question</a:t>
            </a:r>
            <a:r>
              <a:rPr lang="en-US" sz="3200" dirty="0"/>
              <a:t>.</a:t>
            </a:r>
          </a:p>
          <a:p>
            <a:pPr lvl="1">
              <a:buFont typeface="Wingdings" panose="05000000000000000000" pitchFamily="2" charset="2"/>
              <a:buChar char="v"/>
            </a:pPr>
            <a:endParaRPr lang="en-US" sz="3600" dirty="0"/>
          </a:p>
        </p:txBody>
      </p:sp>
    </p:spTree>
    <p:extLst>
      <p:ext uri="{BB962C8B-B14F-4D97-AF65-F5344CB8AC3E}">
        <p14:creationId xmlns:p14="http://schemas.microsoft.com/office/powerpoint/2010/main" val="2187789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6E99-709B-4B21-BBD1-941E0011788D}"/>
              </a:ext>
            </a:extLst>
          </p:cNvPr>
          <p:cNvSpPr>
            <a:spLocks noGrp="1"/>
          </p:cNvSpPr>
          <p:nvPr>
            <p:ph type="title"/>
          </p:nvPr>
        </p:nvSpPr>
        <p:spPr/>
        <p:txBody>
          <a:bodyPr/>
          <a:lstStyle/>
          <a:p>
            <a:r>
              <a:rPr lang="en-US" dirty="0"/>
              <a:t>2. REVISING FOR EXCERPT</a:t>
            </a:r>
          </a:p>
        </p:txBody>
      </p:sp>
      <p:sp>
        <p:nvSpPr>
          <p:cNvPr id="3" name="Content Placeholder 2">
            <a:extLst>
              <a:ext uri="{FF2B5EF4-FFF2-40B4-BE49-F238E27FC236}">
                <a16:creationId xmlns:a16="http://schemas.microsoft.com/office/drawing/2014/main" id="{6279F4ED-E2A4-480A-B64B-F345C34ACCA5}"/>
              </a:ext>
            </a:extLst>
          </p:cNvPr>
          <p:cNvSpPr>
            <a:spLocks noGrp="1"/>
          </p:cNvSpPr>
          <p:nvPr>
            <p:ph idx="1"/>
          </p:nvPr>
        </p:nvSpPr>
        <p:spPr>
          <a:xfrm>
            <a:off x="391886" y="2315688"/>
            <a:ext cx="10996550" cy="3704112"/>
          </a:xfrm>
        </p:spPr>
        <p:txBody>
          <a:bodyPr>
            <a:noAutofit/>
          </a:bodyPr>
          <a:lstStyle/>
          <a:p>
            <a:r>
              <a:rPr lang="en-US" sz="2800" dirty="0">
                <a:latin typeface="Times New Roman" panose="02020603050405020304" pitchFamily="18" charset="0"/>
                <a:cs typeface="Times New Roman" panose="02020603050405020304" pitchFamily="18" charset="0"/>
              </a:rPr>
              <a:t>an excerpt/ extract can be drawn from any part of the text and then questions are set from it.</a:t>
            </a:r>
          </a:p>
          <a:p>
            <a:r>
              <a:rPr lang="en-US" sz="2800" dirty="0">
                <a:latin typeface="Times New Roman" panose="02020603050405020304" pitchFamily="18" charset="0"/>
                <a:cs typeface="Times New Roman" panose="02020603050405020304" pitchFamily="18" charset="0"/>
              </a:rPr>
              <a:t>To revise on this question familiarize yourself with the below questions</a:t>
            </a:r>
          </a:p>
          <a:p>
            <a:pPr lvl="3">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Place the excerpt in the immediate context/Outline events leading to the excerpt/What happens before/after the excerpt.</a:t>
            </a:r>
          </a:p>
          <a:p>
            <a:pPr lvl="3">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Question on styles</a:t>
            </a:r>
          </a:p>
          <a:p>
            <a:pPr lvl="3">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Question on themes</a:t>
            </a:r>
          </a:p>
          <a:p>
            <a:pPr lvl="3">
              <a:buFont typeface="Wingdings" panose="05000000000000000000" pitchFamily="2" charset="2"/>
              <a:buChar char="q"/>
            </a:pPr>
            <a:endParaRPr lang="en-US" sz="2800" dirty="0">
              <a:latin typeface="Times New Roman" panose="02020603050405020304" pitchFamily="18" charset="0"/>
              <a:cs typeface="Times New Roman" panose="02020603050405020304" pitchFamily="18" charset="0"/>
            </a:endParaRPr>
          </a:p>
          <a:p>
            <a:pPr lvl="3">
              <a:buFont typeface="Wingdings" panose="05000000000000000000" pitchFamily="2" charset="2"/>
              <a:buChar char="q"/>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458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B19D1-C61D-44E2-A555-ACB79575A2E9}"/>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792C138F-C3FB-4C6A-BA89-E888F965D93A}"/>
              </a:ext>
            </a:extLst>
          </p:cNvPr>
          <p:cNvSpPr>
            <a:spLocks noGrp="1"/>
          </p:cNvSpPr>
          <p:nvPr>
            <p:ph idx="1"/>
          </p:nvPr>
        </p:nvSpPr>
        <p:spPr/>
        <p:txBody>
          <a:bodyPr/>
          <a:lstStyle/>
          <a:p>
            <a:pPr lvl="3">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Question on character traits</a:t>
            </a:r>
          </a:p>
          <a:p>
            <a:pPr lvl="3">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A question requiring students to apply their general knowledge of the set text</a:t>
            </a:r>
          </a:p>
          <a:p>
            <a:pPr lvl="3">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A question on grammar and meaning of words and phrases. </a:t>
            </a:r>
          </a:p>
          <a:p>
            <a:endParaRPr lang="en-US" dirty="0"/>
          </a:p>
        </p:txBody>
      </p:sp>
    </p:spTree>
    <p:extLst>
      <p:ext uri="{BB962C8B-B14F-4D97-AF65-F5344CB8AC3E}">
        <p14:creationId xmlns:p14="http://schemas.microsoft.com/office/powerpoint/2010/main" val="3805768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Content Placeholder 2">
            <a:extLst>
              <a:ext uri="{FF2B5EF4-FFF2-40B4-BE49-F238E27FC236}">
                <a16:creationId xmlns:a16="http://schemas.microsoft.com/office/drawing/2014/main" id="{FBE75DCF-10EB-4705-8F84-1B415936D2EC}"/>
              </a:ext>
            </a:extLst>
          </p:cNvPr>
          <p:cNvSpPr>
            <a:spLocks noGrp="1"/>
          </p:cNvSpPr>
          <p:nvPr>
            <p:ph idx="1"/>
          </p:nvPr>
        </p:nvSpPr>
        <p:spPr>
          <a:xfrm>
            <a:off x="838200" y="2256312"/>
            <a:ext cx="10515600" cy="4322618"/>
          </a:xfrm>
        </p:spPr>
        <p:txBody>
          <a:bodyPr>
            <a:normAutofit fontScale="92500" lnSpcReduction="10000"/>
          </a:bodyPr>
          <a:lstStyle/>
          <a:p>
            <a:pPr marL="0" indent="0">
              <a:buNone/>
            </a:pPr>
            <a:r>
              <a:rPr lang="en-US" sz="3200" dirty="0">
                <a:latin typeface="Times New Roman" panose="02020603050405020304" pitchFamily="18" charset="0"/>
                <a:cs typeface="Times New Roman" panose="02020603050405020304" pitchFamily="18" charset="0"/>
              </a:rPr>
              <a:t>To answer a question on </a:t>
            </a:r>
            <a:r>
              <a:rPr lang="en-US" sz="3200" u="sng" dirty="0">
                <a:solidFill>
                  <a:srgbClr val="FF0000"/>
                </a:solidFill>
                <a:latin typeface="Times New Roman" panose="02020603050405020304" pitchFamily="18" charset="0"/>
                <a:cs typeface="Times New Roman" panose="02020603050405020304" pitchFamily="18" charset="0"/>
              </a:rPr>
              <a:t>placing the excerpt in the </a:t>
            </a:r>
            <a:r>
              <a:rPr lang="en-US" sz="3200" dirty="0">
                <a:solidFill>
                  <a:srgbClr val="FF0000"/>
                </a:solidFill>
                <a:latin typeface="Times New Roman" panose="02020603050405020304" pitchFamily="18" charset="0"/>
                <a:cs typeface="Times New Roman" panose="02020603050405020304" pitchFamily="18" charset="0"/>
              </a:rPr>
              <a:t>	</a:t>
            </a:r>
            <a:r>
              <a:rPr lang="en-US" sz="3200" u="sng" dirty="0">
                <a:solidFill>
                  <a:srgbClr val="FF0000"/>
                </a:solidFill>
                <a:latin typeface="Times New Roman" panose="02020603050405020304" pitchFamily="18" charset="0"/>
                <a:cs typeface="Times New Roman" panose="02020603050405020304" pitchFamily="18" charset="0"/>
              </a:rPr>
              <a:t>immediate context </a:t>
            </a:r>
            <a:r>
              <a:rPr lang="en-US" sz="3200" dirty="0">
                <a:latin typeface="Times New Roman" panose="02020603050405020304" pitchFamily="18" charset="0"/>
                <a:cs typeface="Times New Roman" panose="02020603050405020304" pitchFamily="18" charset="0"/>
              </a:rPr>
              <a:t>or </a:t>
            </a:r>
            <a:r>
              <a:rPr lang="en-US" sz="3200" u="sng" dirty="0">
                <a:solidFill>
                  <a:srgbClr val="FF0000"/>
                </a:solidFill>
                <a:latin typeface="Times New Roman" panose="02020603050405020304" pitchFamily="18" charset="0"/>
                <a:cs typeface="Times New Roman" panose="02020603050405020304" pitchFamily="18" charset="0"/>
              </a:rPr>
              <a:t>outlining the events leading to the excerpt </a:t>
            </a:r>
            <a:r>
              <a:rPr lang="en-US" sz="3200" dirty="0">
                <a:solidFill>
                  <a:schemeClr val="tx1"/>
                </a:solidFill>
                <a:latin typeface="Times New Roman" panose="02020603050405020304" pitchFamily="18" charset="0"/>
                <a:cs typeface="Times New Roman" panose="02020603050405020304" pitchFamily="18" charset="0"/>
              </a:rPr>
              <a:t>or</a:t>
            </a:r>
            <a:r>
              <a:rPr lang="en-US" sz="3200" dirty="0">
                <a:solidFill>
                  <a:srgbClr val="FF0000"/>
                </a:solidFill>
                <a:latin typeface="Times New Roman" panose="02020603050405020304" pitchFamily="18" charset="0"/>
                <a:cs typeface="Times New Roman" panose="02020603050405020304" pitchFamily="18" charset="0"/>
              </a:rPr>
              <a:t> </a:t>
            </a:r>
            <a:r>
              <a:rPr lang="en-US" sz="3200" u="sng" dirty="0">
                <a:solidFill>
                  <a:srgbClr val="FF0000"/>
                </a:solidFill>
                <a:latin typeface="Times New Roman" panose="02020603050405020304" pitchFamily="18" charset="0"/>
                <a:cs typeface="Times New Roman" panose="02020603050405020304" pitchFamily="18" charset="0"/>
              </a:rPr>
              <a:t>what happens immediately before/ after the </a:t>
            </a:r>
            <a:r>
              <a:rPr lang="en-US" sz="3200" dirty="0">
                <a:solidFill>
                  <a:srgbClr val="FF0000"/>
                </a:solidFill>
                <a:latin typeface="Times New Roman" panose="02020603050405020304" pitchFamily="18" charset="0"/>
                <a:cs typeface="Times New Roman" panose="02020603050405020304" pitchFamily="18" charset="0"/>
              </a:rPr>
              <a:t>	</a:t>
            </a:r>
            <a:r>
              <a:rPr lang="en-US" sz="3200" u="sng" dirty="0">
                <a:solidFill>
                  <a:srgbClr val="FF0000"/>
                </a:solidFill>
                <a:latin typeface="Times New Roman" panose="02020603050405020304" pitchFamily="18" charset="0"/>
                <a:cs typeface="Times New Roman" panose="02020603050405020304" pitchFamily="18" charset="0"/>
              </a:rPr>
              <a:t>excerpt</a:t>
            </a:r>
            <a:r>
              <a:rPr lang="en-US" sz="3200" dirty="0">
                <a:latin typeface="Times New Roman" panose="02020603050405020304" pitchFamily="18" charset="0"/>
                <a:cs typeface="Times New Roman" panose="02020603050405020304" pitchFamily="18" charset="0"/>
              </a:rPr>
              <a:t>, you need to master the plot and have fine details of the events, including the quotes and the exact 	words of the characters.</a:t>
            </a:r>
          </a:p>
          <a:p>
            <a:pPr lvl="4"/>
            <a:r>
              <a:rPr lang="en-US" sz="3200" dirty="0">
                <a:latin typeface="Times New Roman" panose="02020603050405020304" pitchFamily="18" charset="0"/>
                <a:cs typeface="Times New Roman" panose="02020603050405020304" pitchFamily="18" charset="0"/>
              </a:rPr>
              <a:t>The Immediate context- Requires the student to outline what </a:t>
            </a:r>
            <a:r>
              <a:rPr lang="en-US" sz="3200" dirty="0">
                <a:solidFill>
                  <a:srgbClr val="FF0000"/>
                </a:solidFill>
                <a:latin typeface="Times New Roman" panose="02020603050405020304" pitchFamily="18" charset="0"/>
                <a:cs typeface="Times New Roman" panose="02020603050405020304" pitchFamily="18" charset="0"/>
              </a:rPr>
              <a:t>happens </a:t>
            </a:r>
            <a:r>
              <a:rPr lang="en-US" sz="3200" u="sng" dirty="0">
                <a:solidFill>
                  <a:srgbClr val="FF0000"/>
                </a:solidFill>
                <a:latin typeface="Times New Roman" panose="02020603050405020304" pitchFamily="18" charset="0"/>
                <a:cs typeface="Times New Roman" panose="02020603050405020304" pitchFamily="18" charset="0"/>
              </a:rPr>
              <a:t>before</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and </a:t>
            </a:r>
            <a:r>
              <a:rPr lang="en-US" sz="3200" u="sng" dirty="0">
                <a:solidFill>
                  <a:srgbClr val="FF0000"/>
                </a:solidFill>
                <a:latin typeface="Times New Roman" panose="02020603050405020304" pitchFamily="18" charset="0"/>
                <a:cs typeface="Times New Roman" panose="02020603050405020304" pitchFamily="18" charset="0"/>
              </a:rPr>
              <a:t>after</a:t>
            </a:r>
            <a:r>
              <a:rPr lang="en-US" sz="3200" dirty="0">
                <a:latin typeface="Times New Roman" panose="02020603050405020304" pitchFamily="18" charset="0"/>
                <a:cs typeface="Times New Roman" panose="02020603050405020304" pitchFamily="18" charset="0"/>
              </a:rPr>
              <a:t> the context.</a:t>
            </a:r>
          </a:p>
          <a:p>
            <a:pPr lvl="4"/>
            <a:r>
              <a:rPr lang="en-US" sz="3200" dirty="0">
                <a:latin typeface="Times New Roman" panose="02020603050405020304" pitchFamily="18" charset="0"/>
                <a:cs typeface="Times New Roman" panose="02020603050405020304" pitchFamily="18" charset="0"/>
              </a:rPr>
              <a:t>Present your answer in prose form using simple present tense.</a:t>
            </a:r>
            <a:endParaRPr lang="en-US" sz="2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B86E5E1-A11D-46D9-A909-5863F0A8DEFE}"/>
              </a:ext>
            </a:extLst>
          </p:cNvPr>
          <p:cNvSpPr txBox="1"/>
          <p:nvPr/>
        </p:nvSpPr>
        <p:spPr>
          <a:xfrm>
            <a:off x="1567543" y="783771"/>
            <a:ext cx="8538358" cy="646331"/>
          </a:xfrm>
          <a:prstGeom prst="rect">
            <a:avLst/>
          </a:prstGeom>
          <a:no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1.CONTEXTUALIZING THE EXCERPT</a:t>
            </a:r>
          </a:p>
        </p:txBody>
      </p:sp>
    </p:spTree>
    <p:extLst>
      <p:ext uri="{BB962C8B-B14F-4D97-AF65-F5344CB8AC3E}">
        <p14:creationId xmlns:p14="http://schemas.microsoft.com/office/powerpoint/2010/main" val="2205241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733022-7F3C-4534-B79C-4A8CC7673436}"/>
              </a:ext>
            </a:extLst>
          </p:cNvPr>
          <p:cNvSpPr>
            <a:spLocks noGrp="1"/>
          </p:cNvSpPr>
          <p:nvPr>
            <p:ph idx="1"/>
          </p:nvPr>
        </p:nvSpPr>
        <p:spPr>
          <a:xfrm>
            <a:off x="926275" y="2030681"/>
            <a:ext cx="10806546" cy="4597545"/>
          </a:xfrm>
        </p:spPr>
        <p:txBody>
          <a:bodyPr>
            <a:noAutofit/>
          </a:bodyPr>
          <a:lstStyle/>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When answering a question on </a:t>
            </a:r>
            <a:r>
              <a:rPr lang="en-US" sz="2800" b="1" dirty="0">
                <a:solidFill>
                  <a:srgbClr val="FF0000"/>
                </a:solidFill>
                <a:latin typeface="Times New Roman" panose="02020603050405020304" pitchFamily="18" charset="0"/>
                <a:cs typeface="Times New Roman" panose="02020603050405020304" pitchFamily="18" charset="0"/>
              </a:rPr>
              <a:t>character traits</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remember to 	describe the characters using </a:t>
            </a:r>
            <a:r>
              <a:rPr lang="en-US" sz="2800" b="1" dirty="0">
                <a:solidFill>
                  <a:srgbClr val="00B050"/>
                </a:solidFill>
                <a:latin typeface="Times New Roman" panose="02020603050405020304" pitchFamily="18" charset="0"/>
                <a:cs typeface="Times New Roman" panose="02020603050405020304" pitchFamily="18" charset="0"/>
              </a:rPr>
              <a:t>adjectives.</a:t>
            </a:r>
          </a:p>
          <a:p>
            <a:pPr>
              <a:buFont typeface="Wingdings" panose="05000000000000000000" pitchFamily="2" charset="2"/>
              <a:buChar char="Ø"/>
            </a:pPr>
            <a:r>
              <a:rPr lang="en-US" sz="2800" b="1" dirty="0">
                <a:solidFill>
                  <a:srgbClr val="FF0000"/>
                </a:solidFill>
                <a:latin typeface="Times New Roman" panose="02020603050405020304" pitchFamily="18" charset="0"/>
                <a:cs typeface="Times New Roman" panose="02020603050405020304" pitchFamily="18" charset="0"/>
              </a:rPr>
              <a:t>Themes</a:t>
            </a:r>
            <a:r>
              <a:rPr lang="en-US" sz="2800" dirty="0">
                <a:latin typeface="Times New Roman" panose="02020603050405020304" pitchFamily="18" charset="0"/>
                <a:cs typeface="Times New Roman" panose="02020603050405020304" pitchFamily="18" charset="0"/>
              </a:rPr>
              <a:t> and </a:t>
            </a:r>
            <a:r>
              <a:rPr lang="en-US" sz="2800" b="1" dirty="0">
                <a:solidFill>
                  <a:srgbClr val="FF0000"/>
                </a:solidFill>
                <a:latin typeface="Times New Roman" panose="02020603050405020304" pitchFamily="18" charset="0"/>
                <a:cs typeface="Times New Roman" panose="02020603050405020304" pitchFamily="18" charset="0"/>
              </a:rPr>
              <a:t>styles</a:t>
            </a:r>
            <a:r>
              <a:rPr lang="en-US" sz="2800" dirty="0">
                <a:latin typeface="Times New Roman" panose="02020603050405020304" pitchFamily="18" charset="0"/>
                <a:cs typeface="Times New Roman" panose="02020603050405020304" pitchFamily="18" charset="0"/>
              </a:rPr>
              <a:t> are stated using </a:t>
            </a:r>
            <a:r>
              <a:rPr lang="en-US" sz="2800" b="1" dirty="0">
                <a:solidFill>
                  <a:srgbClr val="00B050"/>
                </a:solidFill>
                <a:latin typeface="Times New Roman" panose="02020603050405020304" pitchFamily="18" charset="0"/>
                <a:cs typeface="Times New Roman" panose="02020603050405020304" pitchFamily="18" charset="0"/>
              </a:rPr>
              <a:t>nouns</a:t>
            </a:r>
            <a:r>
              <a:rPr lang="en-US" sz="2800" b="1" dirty="0">
                <a:latin typeface="Times New Roman" panose="02020603050405020304" pitchFamily="18" charset="0"/>
                <a:cs typeface="Times New Roman" panose="02020603050405020304" pitchFamily="18" charset="0"/>
              </a:rPr>
              <a:t>.</a:t>
            </a:r>
          </a:p>
          <a:p>
            <a:pPr lvl="4"/>
            <a:r>
              <a:rPr lang="en-US" sz="2800" dirty="0">
                <a:latin typeface="Times New Roman" panose="02020603050405020304" pitchFamily="18" charset="0"/>
                <a:cs typeface="Times New Roman" panose="02020603050405020304" pitchFamily="18" charset="0"/>
              </a:rPr>
              <a:t>All answers given in these areas(character traits, themes and styles) must be well illustrated. Ensure that you give evidence from the excerpt.</a:t>
            </a:r>
          </a:p>
          <a:p>
            <a:pPr marL="225425" lvl="4" indent="-119063"/>
            <a:r>
              <a:rPr lang="en-US" sz="2800" dirty="0">
                <a:solidFill>
                  <a:srgbClr val="0000FF"/>
                </a:solidFill>
                <a:latin typeface="Times New Roman" panose="02020603050405020304" pitchFamily="18" charset="0"/>
                <a:cs typeface="Times New Roman" panose="02020603050405020304" pitchFamily="18" charset="0"/>
              </a:rPr>
              <a:t>Students who identify themes, styles or character traits without illustrations </a:t>
            </a:r>
            <a:r>
              <a:rPr lang="en-US" sz="2800" u="sng" dirty="0">
                <a:solidFill>
                  <a:srgbClr val="0000FF"/>
                </a:solidFill>
                <a:latin typeface="Times New Roman" panose="02020603050405020304" pitchFamily="18" charset="0"/>
                <a:cs typeface="Times New Roman" panose="02020603050405020304" pitchFamily="18" charset="0"/>
              </a:rPr>
              <a:t>will not score </a:t>
            </a:r>
            <a:r>
              <a:rPr lang="en-US" sz="2800" dirty="0">
                <a:solidFill>
                  <a:srgbClr val="0000FF"/>
                </a:solidFill>
                <a:latin typeface="Times New Roman" panose="02020603050405020304" pitchFamily="18" charset="0"/>
                <a:cs typeface="Times New Roman" panose="02020603050405020304" pitchFamily="18" charset="0"/>
              </a:rPr>
              <a:t>because the identification will be regarded as guess work</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pPr lvl="2"/>
            <a:endParaRPr lang="en-US"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6D04AF2-E2A6-475D-8D69-DFAE3DD6B4D0}"/>
              </a:ext>
            </a:extLst>
          </p:cNvPr>
          <p:cNvSpPr txBox="1"/>
          <p:nvPr/>
        </p:nvSpPr>
        <p:spPr>
          <a:xfrm>
            <a:off x="926275" y="771896"/>
            <a:ext cx="9298379" cy="1077218"/>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2. ANSWERING A QUESTION ON CHARARCTER TRAITS,THEMES AND STYLE</a:t>
            </a:r>
          </a:p>
        </p:txBody>
      </p:sp>
    </p:spTree>
    <p:extLst>
      <p:ext uri="{BB962C8B-B14F-4D97-AF65-F5344CB8AC3E}">
        <p14:creationId xmlns:p14="http://schemas.microsoft.com/office/powerpoint/2010/main" val="2083236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613D86-BDDC-46FE-AF51-CEFA3058576C}"/>
              </a:ext>
            </a:extLst>
          </p:cNvPr>
          <p:cNvSpPr>
            <a:spLocks noGrp="1"/>
          </p:cNvSpPr>
          <p:nvPr>
            <p:ph idx="1"/>
          </p:nvPr>
        </p:nvSpPr>
        <p:spPr>
          <a:xfrm>
            <a:off x="378031" y="2090057"/>
            <a:ext cx="11435937" cy="4607626"/>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4. The question on </a:t>
            </a:r>
            <a:r>
              <a:rPr lang="en-US" sz="2800" b="1" dirty="0">
                <a:solidFill>
                  <a:srgbClr val="C00000"/>
                </a:solidFill>
                <a:latin typeface="Times New Roman" panose="02020603050405020304" pitchFamily="18" charset="0"/>
                <a:cs typeface="Times New Roman" panose="02020603050405020304" pitchFamily="18" charset="0"/>
              </a:rPr>
              <a:t>general knowledge </a:t>
            </a:r>
            <a:r>
              <a:rPr lang="en-US" sz="2800" dirty="0">
                <a:latin typeface="Times New Roman" panose="02020603050405020304" pitchFamily="18" charset="0"/>
                <a:cs typeface="Times New Roman" panose="02020603050405020304" pitchFamily="18" charset="0"/>
              </a:rPr>
              <a:t>may require the students to </a:t>
            </a:r>
            <a:r>
              <a:rPr lang="en-US" sz="2800" b="1" dirty="0">
                <a:solidFill>
                  <a:srgbClr val="00B050"/>
                </a:solidFill>
                <a:latin typeface="Times New Roman" panose="02020603050405020304" pitchFamily="18" charset="0"/>
                <a:cs typeface="Times New Roman" panose="02020603050405020304" pitchFamily="18" charset="0"/>
              </a:rPr>
              <a:t>relate the events in the excerpt to others in the text</a:t>
            </a:r>
            <a:r>
              <a:rPr lang="en-US" sz="2800" dirty="0">
                <a:latin typeface="Times New Roman" panose="02020603050405020304" pitchFamily="18" charset="0"/>
                <a:cs typeface="Times New Roman" panose="02020603050405020304" pitchFamily="18" charset="0"/>
              </a:rPr>
              <a:t>. This emphasizes on the importance of mastery of the text.</a:t>
            </a:r>
          </a:p>
          <a:p>
            <a:pPr marL="0" indent="0">
              <a:buNone/>
            </a:pPr>
            <a:r>
              <a:rPr lang="en-US" sz="2800" dirty="0">
                <a:latin typeface="Times New Roman" panose="02020603050405020304" pitchFamily="18" charset="0"/>
                <a:cs typeface="Times New Roman" panose="02020603050405020304" pitchFamily="18" charset="0"/>
              </a:rPr>
              <a:t>5. The question on the meaning of words/ phrases still tests on the student’s ability to give meaning of words and phrases as used in the in the excerpt. When responding to this question, remember to:</a:t>
            </a:r>
          </a:p>
          <a:p>
            <a:pPr lvl="2"/>
            <a:r>
              <a:rPr lang="en-US" sz="2800" dirty="0">
                <a:latin typeface="Times New Roman" panose="02020603050405020304" pitchFamily="18" charset="0"/>
                <a:cs typeface="Times New Roman" panose="02020603050405020304" pitchFamily="18" charset="0"/>
              </a:rPr>
              <a:t>Give the contextual meaning of the words or expressions.</a:t>
            </a:r>
          </a:p>
          <a:p>
            <a:pPr lvl="2"/>
            <a:r>
              <a:rPr lang="en-US" sz="2800" dirty="0">
                <a:latin typeface="Times New Roman" panose="02020603050405020304" pitchFamily="18" charset="0"/>
                <a:cs typeface="Times New Roman" panose="02020603050405020304" pitchFamily="18" charset="0"/>
              </a:rPr>
              <a:t>The meaning of words/expressions must be given in the same tense as the word in question.</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8F6043F-E58C-49BB-AE23-8F4792F96AE1}"/>
              </a:ext>
            </a:extLst>
          </p:cNvPr>
          <p:cNvSpPr txBox="1"/>
          <p:nvPr/>
        </p:nvSpPr>
        <p:spPr>
          <a:xfrm>
            <a:off x="819397" y="605642"/>
            <a:ext cx="9274629" cy="954107"/>
          </a:xfrm>
          <a:prstGeom prst="rect">
            <a:avLst/>
          </a:prstGeom>
          <a:noFill/>
        </p:spPr>
        <p:txBody>
          <a:bodyPr wrap="square" rtlCol="0">
            <a:spAutoFit/>
          </a:bodyPr>
          <a:lstStyle/>
          <a:p>
            <a:pPr algn="ctr"/>
            <a:r>
              <a:rPr lang="en-US" sz="2800" dirty="0">
                <a:solidFill>
                  <a:schemeClr val="bg1"/>
                </a:solidFill>
              </a:rPr>
              <a:t>3. GENERAL KNOWLEDGE AND MEANING OF WORDS QUESTIONS</a:t>
            </a:r>
          </a:p>
        </p:txBody>
      </p:sp>
    </p:spTree>
    <p:extLst>
      <p:ext uri="{BB962C8B-B14F-4D97-AF65-F5344CB8AC3E}">
        <p14:creationId xmlns:p14="http://schemas.microsoft.com/office/powerpoint/2010/main" val="3534209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70A83E-CA1F-4C71-A413-23AAA527F989}"/>
              </a:ext>
            </a:extLst>
          </p:cNvPr>
          <p:cNvSpPr>
            <a:spLocks noGrp="1"/>
          </p:cNvSpPr>
          <p:nvPr>
            <p:ph idx="1"/>
          </p:nvPr>
        </p:nvSpPr>
        <p:spPr>
          <a:xfrm>
            <a:off x="688769" y="2244435"/>
            <a:ext cx="10348277" cy="4108863"/>
          </a:xfrm>
        </p:spPr>
        <p:txBody>
          <a:bodyPr>
            <a:noAutofit/>
          </a:bodyPr>
          <a:lstStyle/>
          <a:p>
            <a:pPr marL="0" indent="0">
              <a:buNone/>
            </a:pPr>
            <a:r>
              <a:rPr lang="en-US" sz="3200" dirty="0">
                <a:latin typeface="Times New Roman" panose="02020603050405020304" pitchFamily="18" charset="0"/>
                <a:cs typeface="Times New Roman" panose="02020603050405020304" pitchFamily="18" charset="0"/>
              </a:rPr>
              <a:t>6. In the excerpt question, the student will still answer a question or two on grammar and sentence construction.</a:t>
            </a:r>
          </a:p>
          <a:p>
            <a:pPr lvl="3">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I.e. a student can be asked to rewrite a sentence, add a question tag etc.</a:t>
            </a:r>
          </a:p>
          <a:p>
            <a:pPr lvl="3">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All grammatical rules must be observed. Any grammatical mistake is penalized. No mark is awarded for answers with grammatical mistakes</a:t>
            </a:r>
          </a:p>
          <a:p>
            <a:endParaRPr lang="en-US"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A9F62FF-278C-43D9-BFCB-1A988D348855}"/>
              </a:ext>
            </a:extLst>
          </p:cNvPr>
          <p:cNvSpPr txBox="1"/>
          <p:nvPr/>
        </p:nvSpPr>
        <p:spPr>
          <a:xfrm>
            <a:off x="1721922" y="783771"/>
            <a:ext cx="7101444" cy="523220"/>
          </a:xfrm>
          <a:prstGeom prst="rect">
            <a:avLst/>
          </a:prstGeom>
          <a:noFill/>
        </p:spPr>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4. GRAMMAR QUESTION</a:t>
            </a:r>
          </a:p>
        </p:txBody>
      </p:sp>
    </p:spTree>
    <p:extLst>
      <p:ext uri="{BB962C8B-B14F-4D97-AF65-F5344CB8AC3E}">
        <p14:creationId xmlns:p14="http://schemas.microsoft.com/office/powerpoint/2010/main" val="252314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15F1-E82F-433F-B6F1-13B424B8CB1D}"/>
              </a:ext>
            </a:extLst>
          </p:cNvPr>
          <p:cNvSpPr>
            <a:spLocks noGrp="1"/>
          </p:cNvSpPr>
          <p:nvPr>
            <p:ph type="title"/>
          </p:nvPr>
        </p:nvSpPr>
        <p:spPr>
          <a:xfrm>
            <a:off x="1069848" y="484632"/>
            <a:ext cx="6097714" cy="999784"/>
          </a:xfrm>
        </p:spPr>
        <p:txBody>
          <a:bodyPr/>
          <a:lstStyle/>
          <a:p>
            <a:r>
              <a:rPr lang="en-US" dirty="0"/>
              <a:t>3. </a:t>
            </a:r>
            <a:r>
              <a:rPr lang="en-US" dirty="0">
                <a:solidFill>
                  <a:schemeClr val="bg2">
                    <a:lumMod val="50000"/>
                  </a:schemeClr>
                </a:solidFill>
              </a:rPr>
              <a:t>REVISING FOR POETRY</a:t>
            </a:r>
          </a:p>
        </p:txBody>
      </p:sp>
      <p:sp>
        <p:nvSpPr>
          <p:cNvPr id="3" name="Content Placeholder 2">
            <a:extLst>
              <a:ext uri="{FF2B5EF4-FFF2-40B4-BE49-F238E27FC236}">
                <a16:creationId xmlns:a16="http://schemas.microsoft.com/office/drawing/2014/main" id="{39749FEC-287E-447A-94A1-9C1CC930F5BE}"/>
              </a:ext>
            </a:extLst>
          </p:cNvPr>
          <p:cNvSpPr>
            <a:spLocks noGrp="1"/>
          </p:cNvSpPr>
          <p:nvPr>
            <p:ph idx="1"/>
          </p:nvPr>
        </p:nvSpPr>
        <p:spPr>
          <a:xfrm>
            <a:off x="751193" y="1333005"/>
            <a:ext cx="9841597" cy="4191990"/>
          </a:xfrm>
        </p:spPr>
        <p:txBody>
          <a:bodyPr>
            <a:noAutofit/>
          </a:bodyPr>
          <a:lstStyle/>
          <a:p>
            <a:pPr>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Poetry questions aims at testing a student’s ability of reading, understanding and appreciation of  a poem.</a:t>
            </a:r>
          </a:p>
          <a:p>
            <a:pPr>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When revising for this question, below are some of the areas that you should be able to respond to.</a:t>
            </a:r>
          </a:p>
          <a:p>
            <a:pPr lvl="3">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What the poem is about.</a:t>
            </a:r>
          </a:p>
          <a:p>
            <a:pPr lvl="3">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Who the persona of the poem is.</a:t>
            </a:r>
          </a:p>
          <a:p>
            <a:pPr lvl="3">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Identification of stylistic devices in the poem.</a:t>
            </a:r>
          </a:p>
        </p:txBody>
      </p:sp>
      <p:pic>
        <p:nvPicPr>
          <p:cNvPr id="5" name="Picture 4">
            <a:extLst>
              <a:ext uri="{FF2B5EF4-FFF2-40B4-BE49-F238E27FC236}">
                <a16:creationId xmlns:a16="http://schemas.microsoft.com/office/drawing/2014/main" id="{16B5A190-DF47-4F3B-A256-B19BB1E4C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42" y="5248656"/>
            <a:ext cx="2143125" cy="1609344"/>
          </a:xfrm>
          <a:prstGeom prst="rect">
            <a:avLst/>
          </a:prstGeom>
        </p:spPr>
      </p:pic>
    </p:spTree>
    <p:extLst>
      <p:ext uri="{BB962C8B-B14F-4D97-AF65-F5344CB8AC3E}">
        <p14:creationId xmlns:p14="http://schemas.microsoft.com/office/powerpoint/2010/main" val="2134405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DF4E-EC6D-4303-BC33-AB61C06B6395}"/>
              </a:ext>
            </a:extLst>
          </p:cNvPr>
          <p:cNvSpPr>
            <a:spLocks noGrp="1"/>
          </p:cNvSpPr>
          <p:nvPr>
            <p:ph type="title"/>
          </p:nvPr>
        </p:nvSpPr>
        <p:spPr/>
        <p:txBody>
          <a:bodyPr>
            <a:normAutofit/>
          </a:bodyPr>
          <a:lstStyle/>
          <a:p>
            <a:pPr algn="ctr"/>
            <a:r>
              <a:rPr lang="en-US" sz="4800" b="1" dirty="0">
                <a:solidFill>
                  <a:srgbClr val="C00000"/>
                </a:solidFill>
              </a:rPr>
              <a:t>INTRODUCTION</a:t>
            </a:r>
          </a:p>
        </p:txBody>
      </p:sp>
      <p:sp>
        <p:nvSpPr>
          <p:cNvPr id="3" name="Content Placeholder 2">
            <a:extLst>
              <a:ext uri="{FF2B5EF4-FFF2-40B4-BE49-F238E27FC236}">
                <a16:creationId xmlns:a16="http://schemas.microsoft.com/office/drawing/2014/main" id="{B157F964-94A1-41C7-AA0E-EF281A39407B}"/>
              </a:ext>
            </a:extLst>
          </p:cNvPr>
          <p:cNvSpPr>
            <a:spLocks noGrp="1"/>
          </p:cNvSpPr>
          <p:nvPr>
            <p:ph idx="1"/>
          </p:nvPr>
        </p:nvSpPr>
        <p:spPr/>
        <p:txBody>
          <a:bodyPr>
            <a:normAutofit/>
          </a:bodyPr>
          <a:lstStyle/>
          <a:p>
            <a:pPr>
              <a:buFont typeface="Wingdings" panose="05000000000000000000" pitchFamily="2" charset="2"/>
              <a:buChar char="Ø"/>
            </a:pPr>
            <a:r>
              <a:rPr lang="en-US" sz="2800" dirty="0">
                <a:latin typeface="+mj-lt"/>
              </a:rPr>
              <a:t>Revising an English exam can be very hard especially when you have no idea on how to go about it.</a:t>
            </a:r>
          </a:p>
          <a:p>
            <a:pPr>
              <a:buFont typeface="Wingdings" panose="05000000000000000000" pitchFamily="2" charset="2"/>
              <a:buChar char="Ø"/>
            </a:pPr>
            <a:r>
              <a:rPr lang="en-US" sz="2800" dirty="0">
                <a:latin typeface="+mj-lt"/>
              </a:rPr>
              <a:t>The KCSE English paper two that I want to specifically talk about examines student’s knowledge on comprehension, literature(excerpts and oral literature/poetry) and grammar.</a:t>
            </a:r>
          </a:p>
          <a:p>
            <a:pPr>
              <a:buFont typeface="Wingdings" panose="05000000000000000000" pitchFamily="2" charset="2"/>
              <a:buChar char="Ø"/>
            </a:pPr>
            <a:r>
              <a:rPr lang="en-US" sz="2800" dirty="0">
                <a:latin typeface="+mj-lt"/>
              </a:rPr>
              <a:t>Bearing this in mind here are some tips on how to revise.</a:t>
            </a:r>
          </a:p>
          <a:p>
            <a:pPr>
              <a:buFont typeface="Wingdings" panose="05000000000000000000" pitchFamily="2" charset="2"/>
              <a:buChar char="Ø"/>
            </a:pPr>
            <a:endParaRPr lang="en-US" sz="2800" dirty="0">
              <a:latin typeface="+mj-lt"/>
            </a:endParaRPr>
          </a:p>
          <a:p>
            <a:pPr marL="0" indent="0">
              <a:buNone/>
            </a:pPr>
            <a:endParaRPr lang="en-US" sz="2800" dirty="0">
              <a:latin typeface="+mj-lt"/>
            </a:endParaRPr>
          </a:p>
        </p:txBody>
      </p:sp>
    </p:spTree>
    <p:extLst>
      <p:ext uri="{BB962C8B-B14F-4D97-AF65-F5344CB8AC3E}">
        <p14:creationId xmlns:p14="http://schemas.microsoft.com/office/powerpoint/2010/main" val="296089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CFB8-5B2E-49ED-A949-BC0908D6B922}"/>
              </a:ext>
            </a:extLst>
          </p:cNvPr>
          <p:cNvSpPr>
            <a:spLocks noGrp="1"/>
          </p:cNvSpPr>
          <p:nvPr>
            <p:ph type="title"/>
          </p:nvPr>
        </p:nvSpPr>
        <p:spPr>
          <a:xfrm>
            <a:off x="1251678" y="382385"/>
            <a:ext cx="10178322" cy="1018903"/>
          </a:xfrm>
        </p:spPr>
        <p:txBody>
          <a:bodyPr/>
          <a:lstStyle/>
          <a:p>
            <a:r>
              <a:rPr lang="en-US"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7F5AE5F9-FA67-4075-972A-FA3E240AF320}"/>
              </a:ext>
            </a:extLst>
          </p:cNvPr>
          <p:cNvSpPr>
            <a:spLocks noGrp="1"/>
          </p:cNvSpPr>
          <p:nvPr>
            <p:ph idx="1"/>
          </p:nvPr>
        </p:nvSpPr>
        <p:spPr>
          <a:xfrm>
            <a:off x="475012" y="1401288"/>
            <a:ext cx="9800033" cy="4618513"/>
          </a:xfrm>
        </p:spPr>
        <p:txBody>
          <a:bodyPr>
            <a:noAutofit/>
          </a:bodyPr>
          <a:lstStyle/>
          <a:p>
            <a:pPr marL="344488" lvl="3" indent="-58738">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Paraphrasing a stanza(s).</a:t>
            </a:r>
          </a:p>
          <a:p>
            <a:pPr marL="344488" lvl="3" indent="-58738">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Describing  the tone/mood/attitude of the poem.</a:t>
            </a:r>
          </a:p>
          <a:p>
            <a:pPr marL="403225" lvl="3" indent="-117475">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Meaning of words/phrases/lines extracted from the poem.</a:t>
            </a:r>
          </a:p>
          <a:p>
            <a:pPr marL="285750" lvl="3" indent="284163">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A question to test on general understanding of the poem.</a:t>
            </a:r>
          </a:p>
          <a:p>
            <a:pPr lvl="3">
              <a:buFont typeface="Wingdings" panose="05000000000000000000" pitchFamily="2" charset="2"/>
              <a:buChar char="v"/>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	</a:t>
            </a:r>
          </a:p>
          <a:p>
            <a:endParaRPr lang="en-US" sz="3200" dirty="0"/>
          </a:p>
        </p:txBody>
      </p:sp>
    </p:spTree>
    <p:extLst>
      <p:ext uri="{BB962C8B-B14F-4D97-AF65-F5344CB8AC3E}">
        <p14:creationId xmlns:p14="http://schemas.microsoft.com/office/powerpoint/2010/main" val="2486416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D1F3A-754B-4082-AC6B-A462DDEC22BE}"/>
              </a:ext>
            </a:extLst>
          </p:cNvPr>
          <p:cNvSpPr>
            <a:spLocks noGrp="1"/>
          </p:cNvSpPr>
          <p:nvPr>
            <p:ph idx="1"/>
          </p:nvPr>
        </p:nvSpPr>
        <p:spPr>
          <a:xfrm>
            <a:off x="838200" y="475012"/>
            <a:ext cx="10515600" cy="6103917"/>
          </a:xfrm>
        </p:spPr>
        <p:txBody>
          <a:bodyPr>
            <a:noAutofit/>
          </a:bodyPr>
          <a:lstStyle/>
          <a:p>
            <a:r>
              <a:rPr lang="en-US" sz="3200" dirty="0">
                <a:latin typeface="Times New Roman" panose="02020603050405020304" pitchFamily="18" charset="0"/>
                <a:cs typeface="Times New Roman" panose="02020603050405020304" pitchFamily="18" charset="0"/>
              </a:rPr>
              <a:t>In responding to </a:t>
            </a:r>
            <a:r>
              <a:rPr lang="en-US" sz="3200" b="1" dirty="0">
                <a:latin typeface="Times New Roman" panose="02020603050405020304" pitchFamily="18" charset="0"/>
                <a:cs typeface="Times New Roman" panose="02020603050405020304" pitchFamily="18" charset="0"/>
              </a:rPr>
              <a:t>what the poem is about</a:t>
            </a:r>
            <a:r>
              <a:rPr lang="en-US" sz="3200" dirty="0">
                <a:latin typeface="Times New Roman" panose="02020603050405020304" pitchFamily="18" charset="0"/>
                <a:cs typeface="Times New Roman" panose="02020603050405020304" pitchFamily="18" charset="0"/>
              </a:rPr>
              <a:t>, the candidate is required to make a brief statement about the </a:t>
            </a:r>
            <a:r>
              <a:rPr lang="en-US" sz="3200" b="1" dirty="0">
                <a:latin typeface="Times New Roman" panose="02020603050405020304" pitchFamily="18" charset="0"/>
                <a:cs typeface="Times New Roman" panose="02020603050405020304" pitchFamily="18" charset="0"/>
              </a:rPr>
              <a:t>literal or metaphoric or both the metaphoric and literal</a:t>
            </a:r>
            <a:r>
              <a:rPr lang="en-US" sz="3200" dirty="0">
                <a:latin typeface="Times New Roman" panose="02020603050405020304" pitchFamily="18" charset="0"/>
                <a:cs typeface="Times New Roman" panose="02020603050405020304" pitchFamily="18" charset="0"/>
              </a:rPr>
              <a:t> concerns of the poem.</a:t>
            </a:r>
          </a:p>
          <a:p>
            <a:r>
              <a:rPr lang="en-US" sz="3200" dirty="0">
                <a:latin typeface="Times New Roman" panose="02020603050405020304" pitchFamily="18" charset="0"/>
                <a:cs typeface="Times New Roman" panose="02020603050405020304" pitchFamily="18" charset="0"/>
              </a:rPr>
              <a:t>The </a:t>
            </a:r>
            <a:r>
              <a:rPr lang="en-US" sz="3200" b="1" dirty="0">
                <a:solidFill>
                  <a:srgbClr val="0000FF"/>
                </a:solidFill>
                <a:latin typeface="Times New Roman" panose="02020603050405020304" pitchFamily="18" charset="0"/>
                <a:cs typeface="Times New Roman" panose="02020603050405020304" pitchFamily="18" charset="0"/>
              </a:rPr>
              <a:t>persona</a:t>
            </a:r>
            <a:r>
              <a:rPr lang="en-US" sz="3200" dirty="0">
                <a:latin typeface="Times New Roman" panose="02020603050405020304" pitchFamily="18" charset="0"/>
                <a:cs typeface="Times New Roman" panose="02020603050405020304" pitchFamily="18" charset="0"/>
              </a:rPr>
              <a:t> is the voice that speaks in the poem/mouth piece through which the poet speaks. The persona can be a driver, a student, a politician, a lover, a wife, a soldier, an uncle etc. identify this voice and always support your identification with evidence from the poem.</a:t>
            </a:r>
          </a:p>
          <a:p>
            <a:r>
              <a:rPr lang="en-US" sz="3200" dirty="0">
                <a:latin typeface="Times New Roman" panose="02020603050405020304" pitchFamily="18" charset="0"/>
                <a:cs typeface="Times New Roman" panose="02020603050405020304" pitchFamily="18" charset="0"/>
              </a:rPr>
              <a:t>When answering a question on style, the instruction given or the number of marks should guide you.</a:t>
            </a:r>
          </a:p>
          <a:p>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896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5059-81D4-4731-A582-254FC3486EE1}"/>
              </a:ext>
            </a:extLst>
          </p:cNvPr>
          <p:cNvSpPr>
            <a:spLocks noGrp="1"/>
          </p:cNvSpPr>
          <p:nvPr>
            <p:ph type="title"/>
          </p:nvPr>
        </p:nvSpPr>
        <p:spPr>
          <a:xfrm>
            <a:off x="1251678" y="382385"/>
            <a:ext cx="10178322" cy="912025"/>
          </a:xfrm>
        </p:spPr>
        <p:txBody>
          <a:bodyPr/>
          <a:lstStyle/>
          <a:p>
            <a:r>
              <a:rPr lang="en-US" dirty="0"/>
              <a:t>Cont.…</a:t>
            </a:r>
          </a:p>
        </p:txBody>
      </p:sp>
      <p:sp>
        <p:nvSpPr>
          <p:cNvPr id="3" name="Content Placeholder 2">
            <a:extLst>
              <a:ext uri="{FF2B5EF4-FFF2-40B4-BE49-F238E27FC236}">
                <a16:creationId xmlns:a16="http://schemas.microsoft.com/office/drawing/2014/main" id="{DE7D68BD-B32A-4550-A8D1-D84EAE09C15C}"/>
              </a:ext>
            </a:extLst>
          </p:cNvPr>
          <p:cNvSpPr>
            <a:spLocks noGrp="1"/>
          </p:cNvSpPr>
          <p:nvPr>
            <p:ph idx="1"/>
          </p:nvPr>
        </p:nvSpPr>
        <p:spPr>
          <a:xfrm>
            <a:off x="985652" y="1294410"/>
            <a:ext cx="10616540" cy="5181205"/>
          </a:xfrm>
        </p:spPr>
        <p:txBody>
          <a:bodyPr>
            <a:noAutofit/>
          </a:bodyPr>
          <a:lstStyle/>
          <a:p>
            <a:pPr marL="0" indent="0">
              <a:buNone/>
            </a:pPr>
            <a:r>
              <a:rPr lang="en-US" sz="3200" dirty="0">
                <a:solidFill>
                  <a:srgbClr val="FF0000"/>
                </a:solidFill>
              </a:rPr>
              <a:t>For example if the question is;</a:t>
            </a:r>
          </a:p>
          <a:p>
            <a:pPr marL="0" indent="0">
              <a:buNone/>
            </a:pPr>
            <a:r>
              <a:rPr lang="en-US" sz="3200" dirty="0"/>
              <a:t>	identify and illustrate any two stylistic devices that the poet uses (4marks)- </a:t>
            </a:r>
            <a:r>
              <a:rPr lang="en-US" sz="3200" i="1" dirty="0">
                <a:solidFill>
                  <a:srgbClr val="0000FF"/>
                </a:solidFill>
                <a:latin typeface="Bodoni MT" panose="02070603080606020203" pitchFamily="18" charset="0"/>
              </a:rPr>
              <a:t>You will be required to identify the style and give evidence from the poem.</a:t>
            </a:r>
          </a:p>
          <a:p>
            <a:pPr marL="0" indent="0">
              <a:buNone/>
            </a:pPr>
            <a:r>
              <a:rPr lang="en-US" sz="3200" dirty="0">
                <a:latin typeface="Bodoni MT" panose="02070603080606020203" pitchFamily="18" charset="0"/>
              </a:rPr>
              <a:t>	</a:t>
            </a:r>
            <a:r>
              <a:rPr lang="en-US" sz="3200" b="1" dirty="0">
                <a:solidFill>
                  <a:srgbClr val="FF0000"/>
                </a:solidFill>
              </a:rPr>
              <a:t>but if the question is</a:t>
            </a:r>
          </a:p>
          <a:p>
            <a:pPr marL="0" indent="0">
              <a:buNone/>
            </a:pPr>
            <a:r>
              <a:rPr lang="en-US" sz="3200" dirty="0"/>
              <a:t>	identify and comment on the effectiveness of any three stylistic devices the poet uses in this poem(6 marks)-</a:t>
            </a:r>
            <a:r>
              <a:rPr lang="en-US" sz="3200" i="1" dirty="0">
                <a:solidFill>
                  <a:srgbClr val="0000FF"/>
                </a:solidFill>
                <a:latin typeface="Bodoni MT" panose="02070603080606020203" pitchFamily="18" charset="0"/>
              </a:rPr>
              <a:t>you will do three things; </a:t>
            </a:r>
            <a:r>
              <a:rPr lang="en-US" sz="3200" b="1" i="1" u="sng" dirty="0">
                <a:solidFill>
                  <a:srgbClr val="0000FF"/>
                </a:solidFill>
                <a:latin typeface="Bodoni MT" panose="02070603080606020203" pitchFamily="18" charset="0"/>
              </a:rPr>
              <a:t>identify</a:t>
            </a:r>
            <a:r>
              <a:rPr lang="en-US" sz="3200" i="1" dirty="0">
                <a:solidFill>
                  <a:srgbClr val="0000FF"/>
                </a:solidFill>
                <a:latin typeface="Bodoni MT" panose="02070603080606020203" pitchFamily="18" charset="0"/>
              </a:rPr>
              <a:t>, </a:t>
            </a:r>
            <a:r>
              <a:rPr lang="en-US" sz="3200" b="1" i="1" u="sng" dirty="0">
                <a:solidFill>
                  <a:srgbClr val="0000FF"/>
                </a:solidFill>
                <a:latin typeface="Bodoni MT" panose="02070603080606020203" pitchFamily="18" charset="0"/>
              </a:rPr>
              <a:t>illustrate</a:t>
            </a:r>
            <a:r>
              <a:rPr lang="en-US" sz="3200" i="1" dirty="0">
                <a:solidFill>
                  <a:srgbClr val="0000FF"/>
                </a:solidFill>
                <a:latin typeface="Bodoni MT" panose="02070603080606020203" pitchFamily="18" charset="0"/>
              </a:rPr>
              <a:t> and </a:t>
            </a:r>
            <a:r>
              <a:rPr lang="en-US" sz="3200" b="1" i="1" u="sng" dirty="0">
                <a:solidFill>
                  <a:srgbClr val="0000FF"/>
                </a:solidFill>
                <a:latin typeface="Bodoni MT" panose="02070603080606020203" pitchFamily="18" charset="0"/>
              </a:rPr>
              <a:t>comment on the effect </a:t>
            </a:r>
            <a:r>
              <a:rPr lang="en-US" sz="3200" i="1" dirty="0">
                <a:solidFill>
                  <a:srgbClr val="0000FF"/>
                </a:solidFill>
                <a:latin typeface="Bodoni MT" panose="02070603080606020203" pitchFamily="18" charset="0"/>
              </a:rPr>
              <a:t>of each of the style in the meaning of the poem.</a:t>
            </a:r>
          </a:p>
        </p:txBody>
      </p:sp>
    </p:spTree>
    <p:extLst>
      <p:ext uri="{BB962C8B-B14F-4D97-AF65-F5344CB8AC3E}">
        <p14:creationId xmlns:p14="http://schemas.microsoft.com/office/powerpoint/2010/main" val="2024406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1A5A52-E523-408E-AAC1-70F381DA3D3D}"/>
              </a:ext>
            </a:extLst>
          </p:cNvPr>
          <p:cNvSpPr>
            <a:spLocks noGrp="1"/>
          </p:cNvSpPr>
          <p:nvPr>
            <p:ph idx="1"/>
          </p:nvPr>
        </p:nvSpPr>
        <p:spPr>
          <a:xfrm>
            <a:off x="1251678" y="344384"/>
            <a:ext cx="10178322" cy="6198919"/>
          </a:xfrm>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Paraphrasing</a:t>
            </a:r>
            <a:r>
              <a:rPr lang="en-US" sz="3200" dirty="0">
                <a:solidFill>
                  <a:srgbClr val="FF000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you are required to summarize the part asked in your own words. This calls for proper understanding of what the poem is about.</a:t>
            </a:r>
          </a:p>
          <a:p>
            <a:r>
              <a:rPr lang="en-US" sz="3200" dirty="0">
                <a:solidFill>
                  <a:srgbClr val="FF0000"/>
                </a:solidFill>
                <a:latin typeface="Times New Roman" panose="02020603050405020304" pitchFamily="18" charset="0"/>
                <a:cs typeface="Times New Roman" panose="02020603050405020304" pitchFamily="18" charset="0"/>
              </a:rPr>
              <a:t>Describing </a:t>
            </a:r>
            <a:r>
              <a:rPr lang="en-US" sz="3200" b="1" dirty="0">
                <a:solidFill>
                  <a:srgbClr val="FF0000"/>
                </a:solidFill>
                <a:latin typeface="Times New Roman" panose="02020603050405020304" pitchFamily="18" charset="0"/>
                <a:cs typeface="Times New Roman" panose="02020603050405020304" pitchFamily="18" charset="0"/>
              </a:rPr>
              <a:t>tone</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This is what our minds ear hears as we read the poem. It is indicated by the diction used(choice of words/language used) special adjectives create the tone of the poem through the descriptive power of the poem.</a:t>
            </a:r>
          </a:p>
          <a:p>
            <a:pPr lvl="2">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It is tone which creates our </a:t>
            </a:r>
            <a:r>
              <a:rPr lang="en-US" sz="3200" b="1" dirty="0">
                <a:latin typeface="Times New Roman" panose="02020603050405020304" pitchFamily="18" charset="0"/>
                <a:cs typeface="Times New Roman" panose="02020603050405020304" pitchFamily="18" charset="0"/>
              </a:rPr>
              <a:t>attitude</a:t>
            </a:r>
            <a:r>
              <a:rPr lang="en-US" sz="3200" dirty="0">
                <a:latin typeface="Times New Roman" panose="02020603050405020304" pitchFamily="18" charset="0"/>
                <a:cs typeface="Times New Roman" panose="02020603050405020304" pitchFamily="18" charset="0"/>
              </a:rPr>
              <a:t> towards the speaker, message and the poet.</a:t>
            </a:r>
          </a:p>
          <a:p>
            <a:pPr marL="914400" lvl="2" indent="0">
              <a:buNone/>
            </a:pPr>
            <a:r>
              <a:rPr lang="en-US" sz="3200" dirty="0">
                <a:latin typeface="Times New Roman" panose="02020603050405020304" pitchFamily="18" charset="0"/>
                <a:cs typeface="Times New Roman" panose="02020603050405020304" pitchFamily="18" charset="0"/>
              </a:rPr>
              <a:t>Tone can be: hateful/scornful-disdainful/sarcastic, loving/gentle</a:t>
            </a:r>
          </a:p>
          <a:p>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564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84D39F-DBA2-429F-A223-C5E4AB27DFB9}"/>
              </a:ext>
            </a:extLst>
          </p:cNvPr>
          <p:cNvSpPr>
            <a:spLocks noGrp="1"/>
          </p:cNvSpPr>
          <p:nvPr>
            <p:ph idx="1"/>
          </p:nvPr>
        </p:nvSpPr>
        <p:spPr>
          <a:xfrm>
            <a:off x="838200" y="866899"/>
            <a:ext cx="10515600" cy="5310064"/>
          </a:xfrm>
        </p:spPr>
        <p:txBody>
          <a:bodyPr>
            <a:normAutofit fontScale="92500"/>
          </a:bodyPr>
          <a:lstStyle/>
          <a:p>
            <a:r>
              <a:rPr lang="en-US" sz="3200" dirty="0">
                <a:solidFill>
                  <a:srgbClr val="FF0000"/>
                </a:solidFill>
                <a:latin typeface="Times New Roman" panose="02020603050405020304" pitchFamily="18" charset="0"/>
                <a:cs typeface="Times New Roman" panose="02020603050405020304" pitchFamily="18" charset="0"/>
              </a:rPr>
              <a:t>Describing</a:t>
            </a:r>
            <a:r>
              <a:rPr lang="en-US" sz="3200" b="1" dirty="0">
                <a:solidFill>
                  <a:srgbClr val="FF0000"/>
                </a:solidFill>
                <a:latin typeface="Times New Roman" panose="02020603050405020304" pitchFamily="18" charset="0"/>
                <a:cs typeface="Times New Roman" panose="02020603050405020304" pitchFamily="18" charset="0"/>
              </a:rPr>
              <a:t> Attitude-</a:t>
            </a:r>
            <a:r>
              <a:rPr lang="en-US" sz="3200" dirty="0">
                <a:latin typeface="Times New Roman" panose="02020603050405020304" pitchFamily="18" charset="0"/>
                <a:cs typeface="Times New Roman" panose="02020603050405020304" pitchFamily="18" charset="0"/>
              </a:rPr>
              <a:t>Refers to the persona’s feelings towards his/her subject matter- how he/she f regards the subject matter.</a:t>
            </a:r>
          </a:p>
          <a:p>
            <a:pPr lvl="1">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Attitude is revealed by his tone(diction)</a:t>
            </a:r>
          </a:p>
          <a:p>
            <a:pPr marL="457200" lvl="1" indent="0">
              <a:buNone/>
            </a:pPr>
            <a:r>
              <a:rPr lang="en-US" sz="3200" i="1" dirty="0">
                <a:latin typeface="Times New Roman" panose="02020603050405020304" pitchFamily="18" charset="0"/>
                <a:cs typeface="Times New Roman" panose="02020603050405020304" pitchFamily="18" charset="0"/>
              </a:rPr>
              <a:t>		</a:t>
            </a:r>
            <a:r>
              <a:rPr lang="en-US" sz="3200" i="1" dirty="0">
                <a:solidFill>
                  <a:schemeClr val="accent1">
                    <a:lumMod val="75000"/>
                  </a:schemeClr>
                </a:solidFill>
                <a:latin typeface="Times New Roman" panose="02020603050405020304" pitchFamily="18" charset="0"/>
                <a:cs typeface="Times New Roman" panose="02020603050405020304" pitchFamily="18" charset="0"/>
              </a:rPr>
              <a:t>Example if the persona compared one to an “hungry hyena” the image would show his contempt towards this person therefor the attitude is contemptuous.</a:t>
            </a:r>
          </a:p>
          <a:p>
            <a:pPr marL="973138" lvl="2" indent="-457200">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Attitude can be described as </a:t>
            </a:r>
            <a:r>
              <a:rPr lang="en-US" sz="3200" dirty="0">
                <a:solidFill>
                  <a:srgbClr val="00B050"/>
                </a:solidFill>
                <a:latin typeface="Times New Roman" panose="02020603050405020304" pitchFamily="18" charset="0"/>
                <a:cs typeface="Times New Roman" panose="02020603050405020304" pitchFamily="18" charset="0"/>
              </a:rPr>
              <a:t>loving, disillusionment, hate disgust </a:t>
            </a:r>
            <a:r>
              <a:rPr lang="en-US" sz="3200" dirty="0">
                <a:latin typeface="Times New Roman" panose="02020603050405020304" pitchFamily="18" charset="0"/>
                <a:cs typeface="Times New Roman" panose="02020603050405020304" pitchFamily="18" charset="0"/>
              </a:rPr>
              <a:t>etc.</a:t>
            </a:r>
          </a:p>
          <a:p>
            <a:pPr marL="973138" lvl="2" indent="-457200">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Attitude and tone share adjectives.</a:t>
            </a:r>
          </a:p>
        </p:txBody>
      </p:sp>
    </p:spTree>
    <p:extLst>
      <p:ext uri="{BB962C8B-B14F-4D97-AF65-F5344CB8AC3E}">
        <p14:creationId xmlns:p14="http://schemas.microsoft.com/office/powerpoint/2010/main" val="2286822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B479FC-9983-49A8-B15B-58FD7ADF41D2}"/>
              </a:ext>
            </a:extLst>
          </p:cNvPr>
          <p:cNvSpPr>
            <a:spLocks noGrp="1"/>
          </p:cNvSpPr>
          <p:nvPr>
            <p:ph idx="1"/>
          </p:nvPr>
        </p:nvSpPr>
        <p:spPr>
          <a:xfrm>
            <a:off x="838200" y="1128156"/>
            <a:ext cx="10515600" cy="5048807"/>
          </a:xfrm>
        </p:spPr>
        <p:txBody>
          <a:bodyPr>
            <a:normAutofit/>
          </a:bodyPr>
          <a:lstStyle/>
          <a:p>
            <a:r>
              <a:rPr lang="en-US" sz="3200" dirty="0">
                <a:solidFill>
                  <a:srgbClr val="FF0000"/>
                </a:solidFill>
                <a:latin typeface="Times New Roman" panose="02020603050405020304" pitchFamily="18" charset="0"/>
                <a:cs typeface="Times New Roman" panose="02020603050405020304" pitchFamily="18" charset="0"/>
              </a:rPr>
              <a:t>Describing </a:t>
            </a:r>
            <a:r>
              <a:rPr lang="en-US" sz="3200" b="1" dirty="0">
                <a:solidFill>
                  <a:srgbClr val="FF0000"/>
                </a:solidFill>
                <a:latin typeface="Times New Roman" panose="02020603050405020304" pitchFamily="18" charset="0"/>
                <a:cs typeface="Times New Roman" panose="02020603050405020304" pitchFamily="18" charset="0"/>
              </a:rPr>
              <a:t>Mood</a:t>
            </a:r>
            <a:r>
              <a:rPr lang="en-US" sz="3200" dirty="0">
                <a:latin typeface="Times New Roman" panose="02020603050405020304" pitchFamily="18" charset="0"/>
                <a:cs typeface="Times New Roman" panose="02020603050405020304" pitchFamily="18" charset="0"/>
              </a:rPr>
              <a:t>-These are the emotions aroused as one reads through the poem.</a:t>
            </a:r>
          </a:p>
          <a:p>
            <a:pPr lvl="2">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The emotions vary from stanza to stanza.</a:t>
            </a:r>
          </a:p>
          <a:p>
            <a:pPr lvl="2">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The emotions project a certain atmosphere which is called MOOD.</a:t>
            </a:r>
          </a:p>
          <a:p>
            <a:pPr lvl="2">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Mood may be sad, happy, anxious, somber, romantic, nostalgic, angry etc.</a:t>
            </a:r>
          </a:p>
        </p:txBody>
      </p:sp>
    </p:spTree>
    <p:extLst>
      <p:ext uri="{BB962C8B-B14F-4D97-AF65-F5344CB8AC3E}">
        <p14:creationId xmlns:p14="http://schemas.microsoft.com/office/powerpoint/2010/main" val="3237875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C178-6562-4A6C-853C-716411CA0110}"/>
              </a:ext>
            </a:extLst>
          </p:cNvPr>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4.GRAMMAR</a:t>
            </a:r>
          </a:p>
        </p:txBody>
      </p:sp>
      <p:sp>
        <p:nvSpPr>
          <p:cNvPr id="3" name="Content Placeholder 2">
            <a:extLst>
              <a:ext uri="{FF2B5EF4-FFF2-40B4-BE49-F238E27FC236}">
                <a16:creationId xmlns:a16="http://schemas.microsoft.com/office/drawing/2014/main" id="{77099945-842A-47BF-A3BC-996C6543662B}"/>
              </a:ext>
            </a:extLst>
          </p:cNvPr>
          <p:cNvSpPr>
            <a:spLocks noGrp="1"/>
          </p:cNvSpPr>
          <p:nvPr>
            <p:ph idx="1"/>
          </p:nvPr>
        </p:nvSpPr>
        <p:spPr>
          <a:xfrm>
            <a:off x="1251678" y="1330037"/>
            <a:ext cx="10671148" cy="5145578"/>
          </a:xfrm>
        </p:spPr>
        <p:txBody>
          <a:bodyPr>
            <a:noAutofit/>
          </a:bodyPr>
          <a:lstStyle/>
          <a:p>
            <a:r>
              <a:rPr lang="en-US" sz="2800" dirty="0">
                <a:latin typeface="Times New Roman" panose="02020603050405020304" pitchFamily="18" charset="0"/>
                <a:cs typeface="Times New Roman" panose="02020603050405020304" pitchFamily="18" charset="0"/>
              </a:rPr>
              <a:t>In this question the students are expected to perform various grammatical tasks. Below are some of the very commonly testable areas;</a:t>
            </a:r>
          </a:p>
          <a:p>
            <a:pPr lvl="2">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Parts of speech- </a:t>
            </a:r>
          </a:p>
          <a:p>
            <a:pPr marL="914400" lvl="2" indent="0">
              <a:buNone/>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Nouns -</a:t>
            </a:r>
            <a:r>
              <a:rPr lang="en-US" sz="2800" dirty="0">
                <a:latin typeface="Times New Roman" panose="02020603050405020304" pitchFamily="18" charset="0"/>
                <a:cs typeface="Times New Roman" panose="02020603050405020304" pitchFamily="18" charset="0"/>
              </a:rPr>
              <a:t>formation/derivation of nouns, gender sensitive </a:t>
            </a:r>
            <a:r>
              <a:rPr lang="en-US" sz="2800" dirty="0" err="1">
                <a:latin typeface="Times New Roman" panose="02020603050405020304" pitchFamily="18" charset="0"/>
                <a:cs typeface="Times New Roman" panose="02020603050405020304" pitchFamily="18" charset="0"/>
              </a:rPr>
              <a:t>etc</a:t>
            </a:r>
            <a:endParaRPr lang="en-US" sz="2800" dirty="0">
              <a:latin typeface="Times New Roman" panose="02020603050405020304" pitchFamily="18" charset="0"/>
              <a:cs typeface="Times New Roman" panose="02020603050405020304" pitchFamily="18" charset="0"/>
            </a:endParaRPr>
          </a:p>
          <a:p>
            <a:pPr marL="914400" lvl="2" indent="0">
              <a:buNone/>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Pronouns</a:t>
            </a:r>
            <a:r>
              <a:rPr lang="en-US" sz="2800" dirty="0">
                <a:latin typeface="Times New Roman" panose="02020603050405020304" pitchFamily="18" charset="0"/>
                <a:cs typeface="Times New Roman" panose="02020603050405020304" pitchFamily="18" charset="0"/>
              </a:rPr>
              <a:t>- personal pronouns(subjective vs objective case)</a:t>
            </a:r>
          </a:p>
          <a:p>
            <a:pPr marL="914400" lvl="2" indent="0">
              <a:buNone/>
            </a:pPr>
            <a:r>
              <a:rPr lang="en-US" sz="2800" dirty="0">
                <a:latin typeface="Times New Roman" panose="02020603050405020304" pitchFamily="18" charset="0"/>
                <a:cs typeface="Times New Roman" panose="02020603050405020304" pitchFamily="18" charset="0"/>
              </a:rPr>
              <a:t>		     - relative pronouns.</a:t>
            </a:r>
          </a:p>
          <a:p>
            <a:pPr marL="914400" lvl="2" indent="0">
              <a:buNone/>
            </a:pPr>
            <a:r>
              <a:rPr lang="en-US" sz="2800" dirty="0">
                <a:latin typeface="Times New Roman" panose="02020603050405020304" pitchFamily="18" charset="0"/>
                <a:cs typeface="Times New Roman" panose="02020603050405020304" pitchFamily="18" charset="0"/>
              </a:rPr>
              <a:t>		     - Emphatic and reflexive pronouns.</a:t>
            </a:r>
          </a:p>
          <a:p>
            <a:pPr marL="914400" lvl="2" indent="0">
              <a:buNone/>
            </a:pPr>
            <a:r>
              <a:rPr lang="en-US" sz="2800" dirty="0">
                <a:latin typeface="Times New Roman" panose="02020603050405020304" pitchFamily="18" charset="0"/>
                <a:cs typeface="Times New Roman" panose="02020603050405020304" pitchFamily="18" charset="0"/>
              </a:rPr>
              <a:t>		     - possessive pronouns.</a:t>
            </a:r>
          </a:p>
          <a:p>
            <a:pPr marL="914400" lvl="2" indent="0">
              <a:buNone/>
            </a:pPr>
            <a:r>
              <a:rPr lang="en-US" sz="2800" dirty="0">
                <a:latin typeface="Times New Roman" panose="02020603050405020304" pitchFamily="18" charset="0"/>
                <a:cs typeface="Times New Roman" panose="02020603050405020304" pitchFamily="18" charset="0"/>
              </a:rPr>
              <a:t>	</a:t>
            </a:r>
          </a:p>
          <a:p>
            <a:pPr marL="3200400" lvl="7" indent="0">
              <a:buNone/>
            </a:pPr>
            <a:r>
              <a:rPr lang="en-US" sz="2800" dirty="0">
                <a:latin typeface="Times New Roman" panose="02020603050405020304" pitchFamily="18" charset="0"/>
                <a:cs typeface="Times New Roman" panose="02020603050405020304" pitchFamily="18" charset="0"/>
              </a:rPr>
              <a:t>                </a:t>
            </a:r>
          </a:p>
          <a:p>
            <a:pPr lvl="2">
              <a:buFont typeface="Wingdings" panose="05000000000000000000" pitchFamily="2" charset="2"/>
              <a:buChar char="ü"/>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198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E15E1-B3E4-4258-AB4E-AB485686A0D6}"/>
              </a:ext>
            </a:extLst>
          </p:cNvPr>
          <p:cNvSpPr>
            <a:spLocks noGrp="1"/>
          </p:cNvSpPr>
          <p:nvPr>
            <p:ph type="title"/>
          </p:nvPr>
        </p:nvSpPr>
        <p:spPr>
          <a:xfrm>
            <a:off x="1251678" y="382385"/>
            <a:ext cx="10178322" cy="1113906"/>
          </a:xfrm>
        </p:spPr>
        <p:txBody>
          <a:bodyPr/>
          <a:lstStyle/>
          <a:p>
            <a:r>
              <a:rPr lang="en-US" dirty="0" err="1"/>
              <a:t>Cont</a:t>
            </a:r>
            <a:r>
              <a:rPr lang="en-US" dirty="0"/>
              <a:t>…</a:t>
            </a:r>
          </a:p>
        </p:txBody>
      </p:sp>
      <p:sp>
        <p:nvSpPr>
          <p:cNvPr id="3" name="Content Placeholder 2">
            <a:extLst>
              <a:ext uri="{FF2B5EF4-FFF2-40B4-BE49-F238E27FC236}">
                <a16:creationId xmlns:a16="http://schemas.microsoft.com/office/drawing/2014/main" id="{E2F5E5AA-E2F7-4747-BB03-64AA2D6F0964}"/>
              </a:ext>
            </a:extLst>
          </p:cNvPr>
          <p:cNvSpPr>
            <a:spLocks noGrp="1"/>
          </p:cNvSpPr>
          <p:nvPr>
            <p:ph idx="1"/>
          </p:nvPr>
        </p:nvSpPr>
        <p:spPr>
          <a:xfrm>
            <a:off x="1251678" y="1496291"/>
            <a:ext cx="10178322" cy="5094514"/>
          </a:xfrm>
        </p:spPr>
        <p:txBody>
          <a:bodyPr>
            <a:noAutofit/>
          </a:bodyPr>
          <a:lstStyle/>
          <a:p>
            <a:pPr marL="914400" lvl="2" indent="0">
              <a:buNone/>
            </a:pPr>
            <a:r>
              <a:rPr lang="en-US" sz="2800" b="1" dirty="0">
                <a:latin typeface="Times New Roman" panose="02020603050405020304" pitchFamily="18" charset="0"/>
                <a:cs typeface="Times New Roman" panose="02020603050405020304" pitchFamily="18" charset="0"/>
              </a:rPr>
              <a:t>Adjectives</a:t>
            </a:r>
            <a:r>
              <a:rPr lang="en-US" sz="2800" dirty="0">
                <a:latin typeface="Times New Roman" panose="02020603050405020304" pitchFamily="18" charset="0"/>
                <a:cs typeface="Times New Roman" panose="02020603050405020304" pitchFamily="18" charset="0"/>
              </a:rPr>
              <a:t>- formation/derivation of adjectives, order of adjectives, quantifiers </a:t>
            </a:r>
            <a:r>
              <a:rPr lang="en-US" sz="2800" dirty="0" err="1">
                <a:latin typeface="Times New Roman" panose="02020603050405020304" pitchFamily="18" charset="0"/>
                <a:cs typeface="Times New Roman" panose="02020603050405020304" pitchFamily="18" charset="0"/>
              </a:rPr>
              <a:t>etc</a:t>
            </a:r>
            <a:endParaRPr lang="en-US" sz="2800" dirty="0">
              <a:latin typeface="Times New Roman" panose="02020603050405020304" pitchFamily="18" charset="0"/>
              <a:cs typeface="Times New Roman" panose="02020603050405020304" pitchFamily="18" charset="0"/>
            </a:endParaRPr>
          </a:p>
          <a:p>
            <a:pPr marL="914400" lvl="2" indent="0">
              <a:buNone/>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Prepositions</a:t>
            </a:r>
          </a:p>
          <a:p>
            <a:pPr marL="914400" lvl="2" indent="0">
              <a:buNone/>
            </a:pPr>
            <a:r>
              <a:rPr lang="en-US" sz="2800" b="1" dirty="0">
                <a:latin typeface="Times New Roman" panose="02020603050405020304" pitchFamily="18" charset="0"/>
                <a:cs typeface="Times New Roman" panose="02020603050405020304" pitchFamily="18" charset="0"/>
              </a:rPr>
              <a:t>	Adverbs- </a:t>
            </a:r>
            <a:r>
              <a:rPr lang="en-US" sz="2800" dirty="0">
                <a:latin typeface="Times New Roman" panose="02020603050405020304" pitchFamily="18" charset="0"/>
                <a:cs typeface="Times New Roman" panose="02020603050405020304" pitchFamily="18" charset="0"/>
              </a:rPr>
              <a:t>formation of adverbs, comparative and superlative forms</a:t>
            </a:r>
          </a:p>
          <a:p>
            <a:pPr marL="914400" lvl="2" indent="0">
              <a:buNone/>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Verbs-</a:t>
            </a:r>
            <a:r>
              <a:rPr lang="en-US" sz="2800" dirty="0">
                <a:latin typeface="Times New Roman" panose="02020603050405020304" pitchFamily="18" charset="0"/>
                <a:cs typeface="Times New Roman" panose="02020603050405020304" pitchFamily="18" charset="0"/>
              </a:rPr>
              <a:t> tense, participle phrases and gerunds, phrasal verbs</a:t>
            </a:r>
          </a:p>
          <a:p>
            <a:pPr marL="914400" lvl="2" indent="0">
              <a:buNone/>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Conjunctions</a:t>
            </a:r>
            <a:r>
              <a:rPr lang="en-US" sz="2800" dirty="0">
                <a:latin typeface="Times New Roman" panose="02020603050405020304" pitchFamily="18" charset="0"/>
                <a:cs typeface="Times New Roman" panose="02020603050405020304" pitchFamily="18" charset="0"/>
              </a:rPr>
              <a:t>- e.g. both……and not only..... but also neither…. nor either.... or</a:t>
            </a:r>
          </a:p>
          <a:p>
            <a:pPr marL="0" indent="0">
              <a:buNone/>
            </a:pPr>
            <a:endParaRPr lang="en-US" sz="2800" dirty="0"/>
          </a:p>
        </p:txBody>
      </p:sp>
    </p:spTree>
    <p:extLst>
      <p:ext uri="{BB962C8B-B14F-4D97-AF65-F5344CB8AC3E}">
        <p14:creationId xmlns:p14="http://schemas.microsoft.com/office/powerpoint/2010/main" val="1755589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5DD2-250B-47C9-88B0-169536E473A2}"/>
              </a:ext>
            </a:extLst>
          </p:cNvPr>
          <p:cNvSpPr>
            <a:spLocks noGrp="1"/>
          </p:cNvSpPr>
          <p:nvPr>
            <p:ph type="title"/>
          </p:nvPr>
        </p:nvSpPr>
        <p:spPr>
          <a:xfrm>
            <a:off x="1251678" y="382385"/>
            <a:ext cx="10178322" cy="1066406"/>
          </a:xfrm>
        </p:spPr>
        <p:txBody>
          <a:bodyPr/>
          <a:lstStyle/>
          <a:p>
            <a:r>
              <a:rPr lang="en-US" dirty="0" err="1"/>
              <a:t>Cont</a:t>
            </a:r>
            <a:r>
              <a:rPr lang="en-US" dirty="0"/>
              <a:t>…</a:t>
            </a:r>
          </a:p>
        </p:txBody>
      </p:sp>
      <p:sp>
        <p:nvSpPr>
          <p:cNvPr id="3" name="Content Placeholder 2">
            <a:extLst>
              <a:ext uri="{FF2B5EF4-FFF2-40B4-BE49-F238E27FC236}">
                <a16:creationId xmlns:a16="http://schemas.microsoft.com/office/drawing/2014/main" id="{CCEDCAA5-FC4C-4F8C-BD0E-E92D8DCEEDD3}"/>
              </a:ext>
            </a:extLst>
          </p:cNvPr>
          <p:cNvSpPr>
            <a:spLocks noGrp="1"/>
          </p:cNvSpPr>
          <p:nvPr>
            <p:ph idx="1"/>
          </p:nvPr>
        </p:nvSpPr>
        <p:spPr>
          <a:xfrm>
            <a:off x="1251678" y="1745673"/>
            <a:ext cx="10178322" cy="4729942"/>
          </a:xfrm>
        </p:spPr>
        <p:txBody>
          <a:bodyPr>
            <a:noAutofit/>
          </a:bodyPr>
          <a:lstStyle/>
          <a:p>
            <a:pPr lvl="2">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Clauses- </a:t>
            </a:r>
          </a:p>
          <a:p>
            <a:pPr lvl="4">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Direct and indirect speech Form and usage</a:t>
            </a:r>
          </a:p>
          <a:p>
            <a:pPr lvl="4">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Inversions</a:t>
            </a:r>
          </a:p>
          <a:p>
            <a:pPr lvl="4">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Sentence connectors</a:t>
            </a:r>
          </a:p>
          <a:p>
            <a:pPr lvl="4">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Substitution and ellipsis</a:t>
            </a:r>
          </a:p>
          <a:p>
            <a:pPr lvl="4">
              <a:buFont typeface="Wingdings" panose="05000000000000000000" pitchFamily="2" charset="2"/>
              <a:buChar char="Ø"/>
            </a:pPr>
            <a:r>
              <a:rPr lang="en-US" sz="2800" dirty="0"/>
              <a:t> Independent and subordinate clauses (relative and</a:t>
            </a:r>
            <a:br>
              <a:rPr lang="en-US" sz="2800" dirty="0"/>
            </a:br>
            <a:r>
              <a:rPr lang="en-US" sz="2800" dirty="0"/>
              <a:t>adverbial clauses).</a:t>
            </a:r>
          </a:p>
          <a:p>
            <a:pPr lvl="4">
              <a:buFont typeface="Wingdings" panose="05000000000000000000" pitchFamily="2" charset="2"/>
              <a:buChar char="Ø"/>
            </a:pPr>
            <a:r>
              <a:rPr lang="en-US" sz="2800" dirty="0"/>
              <a:t>Active and passive voice.</a:t>
            </a:r>
          </a:p>
          <a:p>
            <a:pPr lvl="4">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4127920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47AA-BAAA-4AD9-911E-5D8190A8B28F}"/>
              </a:ext>
            </a:extLst>
          </p:cNvPr>
          <p:cNvSpPr>
            <a:spLocks noGrp="1"/>
          </p:cNvSpPr>
          <p:nvPr>
            <p:ph type="title"/>
          </p:nvPr>
        </p:nvSpPr>
        <p:spPr/>
        <p:txBody>
          <a:bodyPr/>
          <a:lstStyle/>
          <a:p>
            <a:r>
              <a:rPr lang="en-US" dirty="0">
                <a:solidFill>
                  <a:srgbClr val="C00000"/>
                </a:solidFill>
              </a:rPr>
              <a:t>One can generally prepare for English exam  by:</a:t>
            </a:r>
          </a:p>
        </p:txBody>
      </p:sp>
      <p:sp>
        <p:nvSpPr>
          <p:cNvPr id="3" name="Content Placeholder 2">
            <a:extLst>
              <a:ext uri="{FF2B5EF4-FFF2-40B4-BE49-F238E27FC236}">
                <a16:creationId xmlns:a16="http://schemas.microsoft.com/office/drawing/2014/main" id="{D3B3F596-DED4-485A-911A-615D34FB1246}"/>
              </a:ext>
            </a:extLst>
          </p:cNvPr>
          <p:cNvSpPr>
            <a:spLocks noGrp="1"/>
          </p:cNvSpPr>
          <p:nvPr>
            <p:ph idx="1"/>
          </p:nvPr>
        </p:nvSpPr>
        <p:spPr/>
        <p:txBody>
          <a:bodyPr>
            <a:normAutofit lnSpcReduction="10000"/>
          </a:bodyPr>
          <a:lstStyle/>
          <a:p>
            <a:r>
              <a:rPr lang="en-US" sz="3600" dirty="0"/>
              <a:t>Starting early revision.</a:t>
            </a:r>
          </a:p>
          <a:p>
            <a:r>
              <a:rPr lang="en-US" sz="3600" dirty="0"/>
              <a:t>Going through past papers.</a:t>
            </a:r>
          </a:p>
          <a:p>
            <a:r>
              <a:rPr lang="en-US" sz="3600" dirty="0"/>
              <a:t>Consulting the teacher for assistance.</a:t>
            </a:r>
          </a:p>
          <a:p>
            <a:r>
              <a:rPr lang="en-US" sz="3600" dirty="0"/>
              <a:t>Forming study groups(collaborative learning) to assist each other.</a:t>
            </a:r>
          </a:p>
          <a:p>
            <a:r>
              <a:rPr lang="en-US" sz="3600" dirty="0"/>
              <a:t>Making use of revision books and notes</a:t>
            </a:r>
          </a:p>
          <a:p>
            <a:pPr marL="0" indent="0">
              <a:buNone/>
            </a:pPr>
            <a:endParaRPr lang="en-US" sz="3600" dirty="0"/>
          </a:p>
          <a:p>
            <a:endParaRPr lang="en-US" sz="3600" dirty="0"/>
          </a:p>
          <a:p>
            <a:endParaRPr lang="en-US" sz="3600" dirty="0"/>
          </a:p>
          <a:p>
            <a:endParaRPr lang="en-US" sz="3600" dirty="0"/>
          </a:p>
        </p:txBody>
      </p:sp>
    </p:spTree>
    <p:extLst>
      <p:ext uri="{BB962C8B-B14F-4D97-AF65-F5344CB8AC3E}">
        <p14:creationId xmlns:p14="http://schemas.microsoft.com/office/powerpoint/2010/main" val="46247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EA26-14EB-4A36-84A1-FD17027A75FA}"/>
              </a:ext>
            </a:extLst>
          </p:cNvPr>
          <p:cNvSpPr>
            <a:spLocks noGrp="1"/>
          </p:cNvSpPr>
          <p:nvPr>
            <p:ph type="title"/>
          </p:nvPr>
        </p:nvSpPr>
        <p:spPr/>
        <p:txBody>
          <a:bodyPr/>
          <a:lstStyle/>
          <a:p>
            <a:r>
              <a:rPr lang="en-US" b="1" dirty="0">
                <a:solidFill>
                  <a:srgbClr val="C00000"/>
                </a:solidFill>
              </a:rPr>
              <a:t>Revising for English</a:t>
            </a:r>
          </a:p>
        </p:txBody>
      </p:sp>
      <p:sp>
        <p:nvSpPr>
          <p:cNvPr id="3" name="Content Placeholder 2">
            <a:extLst>
              <a:ext uri="{FF2B5EF4-FFF2-40B4-BE49-F238E27FC236}">
                <a16:creationId xmlns:a16="http://schemas.microsoft.com/office/drawing/2014/main" id="{6FD99DCE-7A69-4ACE-A9CC-8F183D649565}"/>
              </a:ext>
            </a:extLst>
          </p:cNvPr>
          <p:cNvSpPr>
            <a:spLocks noGrp="1"/>
          </p:cNvSpPr>
          <p:nvPr>
            <p:ph idx="1"/>
          </p:nvPr>
        </p:nvSpPr>
        <p:spPr>
          <a:xfrm>
            <a:off x="1451579" y="1853754"/>
            <a:ext cx="9603275" cy="4083908"/>
          </a:xfrm>
        </p:spPr>
        <p:txBody>
          <a:bodyPr>
            <a:noAutofit/>
          </a:bodyPr>
          <a:lstStyle/>
          <a:p>
            <a:pPr>
              <a:buFont typeface="Wingdings" panose="05000000000000000000" pitchFamily="2" charset="2"/>
              <a:buChar char="v"/>
            </a:pPr>
            <a:r>
              <a:rPr lang="en-US" sz="3200" dirty="0"/>
              <a:t>Since English, especially paper 2, is wide, it is advisable to study each part separately while revising.  </a:t>
            </a:r>
          </a:p>
          <a:p>
            <a:pPr>
              <a:buFont typeface="Wingdings" panose="05000000000000000000" pitchFamily="2" charset="2"/>
              <a:buChar char="v"/>
            </a:pPr>
            <a:r>
              <a:rPr lang="en-US" sz="3200" dirty="0"/>
              <a:t>Plan a special day meant just for revising comprehension,poetry,excerpts,narratives or grammar.  This will make revision a lot easier unlike random revision.</a:t>
            </a:r>
          </a:p>
        </p:txBody>
      </p:sp>
    </p:spTree>
    <p:extLst>
      <p:ext uri="{BB962C8B-B14F-4D97-AF65-F5344CB8AC3E}">
        <p14:creationId xmlns:p14="http://schemas.microsoft.com/office/powerpoint/2010/main" val="3402725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4525-ED12-4BE3-B471-25DE5739C291}"/>
              </a:ext>
            </a:extLst>
          </p:cNvPr>
          <p:cNvSpPr>
            <a:spLocks noGrp="1"/>
          </p:cNvSpPr>
          <p:nvPr>
            <p:ph type="title"/>
          </p:nvPr>
        </p:nvSpPr>
        <p:spPr/>
        <p:txBody>
          <a:bodyPr>
            <a:normAutofit fontScale="90000"/>
          </a:bodyPr>
          <a:lstStyle/>
          <a:p>
            <a:r>
              <a:rPr lang="en-US" b="1" dirty="0"/>
              <a:t>1. </a:t>
            </a:r>
            <a:r>
              <a:rPr lang="en-US" b="1" dirty="0">
                <a:solidFill>
                  <a:srgbClr val="FF0000"/>
                </a:solidFill>
              </a:rPr>
              <a:t>REVISING FOR COMPREHENSION/ UNSEEN TEXT</a:t>
            </a:r>
            <a:br>
              <a:rPr lang="en-US" b="1" dirty="0"/>
            </a:br>
            <a:endParaRPr lang="en-US" b="1" dirty="0"/>
          </a:p>
        </p:txBody>
      </p:sp>
      <p:sp>
        <p:nvSpPr>
          <p:cNvPr id="3" name="Content Placeholder 2">
            <a:extLst>
              <a:ext uri="{FF2B5EF4-FFF2-40B4-BE49-F238E27FC236}">
                <a16:creationId xmlns:a16="http://schemas.microsoft.com/office/drawing/2014/main" id="{A29A8922-2C8E-4417-A7F0-BD1E10D8D522}"/>
              </a:ext>
            </a:extLst>
          </p:cNvPr>
          <p:cNvSpPr>
            <a:spLocks noGrp="1"/>
          </p:cNvSpPr>
          <p:nvPr>
            <p:ph idx="1"/>
          </p:nvPr>
        </p:nvSpPr>
        <p:spPr>
          <a:xfrm>
            <a:off x="498765" y="1377538"/>
            <a:ext cx="11186554" cy="4799425"/>
          </a:xfrm>
        </p:spPr>
        <p:txBody>
          <a:bodyPr>
            <a:normAutofit lnSpcReduction="10000"/>
          </a:bodyPr>
          <a:lstStyle/>
          <a:p>
            <a:pPr>
              <a:buFont typeface="Wingdings" panose="05000000000000000000" pitchFamily="2" charset="2"/>
              <a:buChar char="Ø"/>
            </a:pPr>
            <a:r>
              <a:rPr lang="en-US" sz="3600" dirty="0"/>
              <a:t>Comprehension question is the first question in paper two. </a:t>
            </a:r>
            <a:r>
              <a:rPr lang="en-US" sz="3600" dirty="0">
                <a:solidFill>
                  <a:srgbClr val="0000FF"/>
                </a:solidFill>
              </a:rPr>
              <a:t>The passage can be got from newspapers, journals, magazines or even textbooks.</a:t>
            </a:r>
          </a:p>
          <a:p>
            <a:pPr>
              <a:buFont typeface="Wingdings" panose="05000000000000000000" pitchFamily="2" charset="2"/>
              <a:buChar char="Ø"/>
            </a:pPr>
            <a:r>
              <a:rPr lang="en-US" sz="3600" dirty="0"/>
              <a:t>As a student, you need to develop an effective reading skills. This will help you answer the questions effectively.</a:t>
            </a:r>
          </a:p>
          <a:p>
            <a:pPr>
              <a:buFont typeface="Wingdings" panose="05000000000000000000" pitchFamily="2" charset="2"/>
              <a:buChar char="Ø"/>
            </a:pPr>
            <a:r>
              <a:rPr lang="en-US" sz="3600" dirty="0"/>
              <a:t>To revise well for this questions you need to understand the different questions asked.</a:t>
            </a:r>
          </a:p>
          <a:p>
            <a:pPr marL="0" indent="0">
              <a:buNone/>
            </a:pPr>
            <a:endParaRPr lang="en-US" sz="3600" dirty="0"/>
          </a:p>
        </p:txBody>
      </p:sp>
    </p:spTree>
    <p:extLst>
      <p:ext uri="{BB962C8B-B14F-4D97-AF65-F5344CB8AC3E}">
        <p14:creationId xmlns:p14="http://schemas.microsoft.com/office/powerpoint/2010/main" val="397115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B788C7-340D-445B-AD92-FB36F76F7347}"/>
              </a:ext>
            </a:extLst>
          </p:cNvPr>
          <p:cNvSpPr>
            <a:spLocks noGrp="1"/>
          </p:cNvSpPr>
          <p:nvPr>
            <p:ph idx="1"/>
          </p:nvPr>
        </p:nvSpPr>
        <p:spPr>
          <a:xfrm>
            <a:off x="1371600" y="914401"/>
            <a:ext cx="9601200" cy="4953000"/>
          </a:xfrm>
        </p:spPr>
        <p:txBody>
          <a:bodyPr>
            <a:normAutofit fontScale="92500" lnSpcReduction="10000"/>
          </a:bodyPr>
          <a:lstStyle/>
          <a:p>
            <a:pPr>
              <a:buFont typeface="Wingdings" panose="05000000000000000000" pitchFamily="2" charset="2"/>
              <a:buChar char="Ø"/>
            </a:pPr>
            <a:r>
              <a:rPr lang="en-US" sz="4800" dirty="0">
                <a:solidFill>
                  <a:srgbClr val="FF0000"/>
                </a:solidFill>
              </a:rPr>
              <a:t>The questions can be divided broadly as:</a:t>
            </a:r>
          </a:p>
          <a:p>
            <a:pPr lvl="2">
              <a:buFont typeface="Wingdings" panose="05000000000000000000" pitchFamily="2" charset="2"/>
              <a:buChar char="ü"/>
            </a:pPr>
            <a:r>
              <a:rPr lang="en-US" sz="4000" dirty="0"/>
              <a:t>Factual questions.</a:t>
            </a:r>
          </a:p>
          <a:p>
            <a:pPr lvl="2">
              <a:buFont typeface="Wingdings" panose="05000000000000000000" pitchFamily="2" charset="2"/>
              <a:buChar char="ü"/>
            </a:pPr>
            <a:r>
              <a:rPr lang="en-US" sz="4000" dirty="0"/>
              <a:t>Inference question. </a:t>
            </a:r>
          </a:p>
          <a:p>
            <a:pPr lvl="2">
              <a:buFont typeface="Wingdings" panose="05000000000000000000" pitchFamily="2" charset="2"/>
              <a:buChar char="ü"/>
            </a:pPr>
            <a:r>
              <a:rPr lang="en-US" sz="4000" dirty="0"/>
              <a:t>Question on summary and note making</a:t>
            </a:r>
          </a:p>
          <a:p>
            <a:pPr lvl="2">
              <a:buFont typeface="Wingdings" panose="05000000000000000000" pitchFamily="2" charset="2"/>
              <a:buChar char="ü"/>
            </a:pPr>
            <a:r>
              <a:rPr lang="en-US" sz="4000" dirty="0"/>
              <a:t>Question on grammar and sentence structure.</a:t>
            </a:r>
          </a:p>
          <a:p>
            <a:pPr lvl="2">
              <a:buFont typeface="Wingdings" panose="05000000000000000000" pitchFamily="2" charset="2"/>
              <a:buChar char="ü"/>
            </a:pPr>
            <a:r>
              <a:rPr lang="en-US" sz="4000" dirty="0"/>
              <a:t>Question on vocabulary.</a:t>
            </a:r>
          </a:p>
          <a:p>
            <a:pPr marL="914400" lvl="2" indent="0">
              <a:buNone/>
            </a:pPr>
            <a:endParaRPr lang="en-US" sz="4000" dirty="0"/>
          </a:p>
          <a:p>
            <a:pPr lvl="2">
              <a:buFont typeface="Wingdings" panose="05000000000000000000" pitchFamily="2" charset="2"/>
              <a:buChar char="ü"/>
            </a:pPr>
            <a:endParaRPr lang="en-US" sz="4000" dirty="0"/>
          </a:p>
          <a:p>
            <a:pPr marL="0" indent="0">
              <a:buNone/>
            </a:pPr>
            <a:endParaRPr lang="en-US" sz="4800" dirty="0"/>
          </a:p>
        </p:txBody>
      </p:sp>
    </p:spTree>
    <p:extLst>
      <p:ext uri="{BB962C8B-B14F-4D97-AF65-F5344CB8AC3E}">
        <p14:creationId xmlns:p14="http://schemas.microsoft.com/office/powerpoint/2010/main" val="16308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B1CD9-7746-4355-B204-EDF64CF2D6DB}"/>
              </a:ext>
            </a:extLst>
          </p:cNvPr>
          <p:cNvSpPr>
            <a:spLocks noGrp="1"/>
          </p:cNvSpPr>
          <p:nvPr>
            <p:ph idx="1"/>
          </p:nvPr>
        </p:nvSpPr>
        <p:spPr>
          <a:xfrm>
            <a:off x="261257" y="2327564"/>
            <a:ext cx="11435937" cy="3849399"/>
          </a:xfrm>
        </p:spPr>
        <p:txBody>
          <a:bodyPr>
            <a:normAutofit fontScale="92500" lnSpcReduction="20000"/>
          </a:bodyPr>
          <a:lstStyle/>
          <a:p>
            <a:pPr marL="511175" lvl="3" indent="-166688"/>
            <a:r>
              <a:rPr lang="en-US" sz="4400" dirty="0">
                <a:latin typeface="Times New Roman" panose="02020603050405020304" pitchFamily="18" charset="0"/>
                <a:cs typeface="Times New Roman" panose="02020603050405020304" pitchFamily="18" charset="0"/>
              </a:rPr>
              <a:t>Are based on facts or ideas from the passage</a:t>
            </a:r>
          </a:p>
          <a:p>
            <a:pPr marL="511175" lvl="3" indent="-166688"/>
            <a:r>
              <a:rPr lang="en-US" sz="4400" dirty="0">
                <a:latin typeface="Times New Roman" panose="02020603050405020304" pitchFamily="18" charset="0"/>
                <a:cs typeface="Times New Roman" panose="02020603050405020304" pitchFamily="18" charset="0"/>
              </a:rPr>
              <a:t>They are recall type of questions</a:t>
            </a:r>
          </a:p>
          <a:p>
            <a:pPr marL="3657600" lvl="8" indent="-914400">
              <a:buFont typeface="Wingdings" panose="05000000000000000000" pitchFamily="2" charset="2"/>
              <a:buChar char="v"/>
            </a:pPr>
            <a:r>
              <a:rPr lang="en-US" sz="4400" dirty="0">
                <a:latin typeface="Times New Roman" panose="02020603050405020304" pitchFamily="18" charset="0"/>
                <a:cs typeface="Times New Roman" panose="02020603050405020304" pitchFamily="18" charset="0"/>
              </a:rPr>
              <a:t>When answering this type of question, use words and phrases from the paragraph that contains the answer.</a:t>
            </a:r>
          </a:p>
          <a:p>
            <a:pPr marL="228600" lvl="3">
              <a:buNone/>
            </a:pPr>
            <a:endParaRPr lang="en-US" sz="4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1BD1B8-E5F9-4591-B664-5C7C9F6C6A8E}"/>
              </a:ext>
            </a:extLst>
          </p:cNvPr>
          <p:cNvSpPr txBox="1"/>
          <p:nvPr/>
        </p:nvSpPr>
        <p:spPr>
          <a:xfrm>
            <a:off x="1140031" y="855023"/>
            <a:ext cx="7125195" cy="923330"/>
          </a:xfrm>
          <a:prstGeom prst="rect">
            <a:avLst/>
          </a:prstGeom>
          <a:noFill/>
        </p:spPr>
        <p:txBody>
          <a:bodyPr wrap="square" rtlCol="0">
            <a:spAutoFit/>
          </a:bodyPr>
          <a:lstStyle/>
          <a:p>
            <a:r>
              <a:rPr lang="en-US" sz="3600" b="1" dirty="0">
                <a:solidFill>
                  <a:srgbClr val="0000FF"/>
                </a:solidFill>
              </a:rPr>
              <a:t>FACTUAL QUESTIONS</a:t>
            </a:r>
          </a:p>
          <a:p>
            <a:endParaRPr lang="en-US" dirty="0"/>
          </a:p>
        </p:txBody>
      </p:sp>
    </p:spTree>
    <p:extLst>
      <p:ext uri="{BB962C8B-B14F-4D97-AF65-F5344CB8AC3E}">
        <p14:creationId xmlns:p14="http://schemas.microsoft.com/office/powerpoint/2010/main" val="1408006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F017F-A89B-4DE0-B520-C05903F537C2}"/>
              </a:ext>
            </a:extLst>
          </p:cNvPr>
          <p:cNvSpPr>
            <a:spLocks noGrp="1"/>
          </p:cNvSpPr>
          <p:nvPr>
            <p:ph type="title"/>
          </p:nvPr>
        </p:nvSpPr>
        <p:spPr/>
        <p:txBody>
          <a:bodyPr/>
          <a:lstStyle/>
          <a:p>
            <a:r>
              <a:rPr lang="en-US" b="1" dirty="0"/>
              <a:t>INFERENCE QUESTIONS</a:t>
            </a:r>
          </a:p>
        </p:txBody>
      </p:sp>
      <p:sp>
        <p:nvSpPr>
          <p:cNvPr id="3" name="Content Placeholder 2">
            <a:extLst>
              <a:ext uri="{FF2B5EF4-FFF2-40B4-BE49-F238E27FC236}">
                <a16:creationId xmlns:a16="http://schemas.microsoft.com/office/drawing/2014/main" id="{A7B71AA7-D5C2-4937-8D64-9C452C866726}"/>
              </a:ext>
            </a:extLst>
          </p:cNvPr>
          <p:cNvSpPr>
            <a:spLocks noGrp="1"/>
          </p:cNvSpPr>
          <p:nvPr>
            <p:ph idx="1"/>
          </p:nvPr>
        </p:nvSpPr>
        <p:spPr>
          <a:xfrm>
            <a:off x="391886" y="2256311"/>
            <a:ext cx="11269683" cy="4370119"/>
          </a:xfrm>
        </p:spPr>
        <p:txBody>
          <a:bodyPr>
            <a:noAutofit/>
          </a:bodyPr>
          <a:lstStyle/>
          <a:p>
            <a:pPr lvl="1">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These are questions that are not lifted directly from the passage. The student is expected to infer from the details given.</a:t>
            </a:r>
          </a:p>
          <a:p>
            <a:pP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These questions include:</a:t>
            </a:r>
          </a:p>
          <a:p>
            <a:pPr lvl="2">
              <a:buFont typeface="Wingdings" panose="05000000000000000000" pitchFamily="2" charset="2"/>
              <a:buChar char="ü"/>
            </a:pPr>
            <a:r>
              <a:rPr lang="en-US" sz="3000" b="1" dirty="0">
                <a:solidFill>
                  <a:srgbClr val="00B050"/>
                </a:solidFill>
                <a:latin typeface="Times New Roman" panose="02020603050405020304" pitchFamily="18" charset="0"/>
                <a:cs typeface="Times New Roman" panose="02020603050405020304" pitchFamily="18" charset="0"/>
              </a:rPr>
              <a:t>Application questions- </a:t>
            </a:r>
            <a:r>
              <a:rPr lang="en-US" sz="3000" dirty="0">
                <a:latin typeface="Times New Roman" panose="02020603050405020304" pitchFamily="18" charset="0"/>
                <a:cs typeface="Times New Roman" panose="02020603050405020304" pitchFamily="18" charset="0"/>
              </a:rPr>
              <a:t>Relating what has been read in the passage to a different situation.</a:t>
            </a:r>
          </a:p>
          <a:p>
            <a:pPr lvl="2">
              <a:buFont typeface="Wingdings" panose="05000000000000000000" pitchFamily="2" charset="2"/>
              <a:buChar char="ü"/>
            </a:pPr>
            <a:r>
              <a:rPr lang="en-US" sz="3000" b="1" dirty="0">
                <a:solidFill>
                  <a:srgbClr val="00B050"/>
                </a:solidFill>
                <a:latin typeface="Times New Roman" panose="02020603050405020304" pitchFamily="18" charset="0"/>
                <a:cs typeface="Times New Roman" panose="02020603050405020304" pitchFamily="18" charset="0"/>
              </a:rPr>
              <a:t>Judgement question- </a:t>
            </a:r>
            <a:r>
              <a:rPr lang="en-US" sz="3000" dirty="0">
                <a:latin typeface="Times New Roman" panose="02020603050405020304" pitchFamily="18" charset="0"/>
                <a:cs typeface="Times New Roman" panose="02020603050405020304" pitchFamily="18" charset="0"/>
              </a:rPr>
              <a:t>a student to make judgement on the ideas that have been presented in the passage.</a:t>
            </a:r>
          </a:p>
          <a:p>
            <a:pPr lvl="1">
              <a:buFont typeface="Wingdings" panose="05000000000000000000" pitchFamily="2" charset="2"/>
              <a:buChar char="ü"/>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657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0A38-7A73-46A1-824A-F68895A1B2AB}"/>
              </a:ext>
            </a:extLst>
          </p:cNvPr>
          <p:cNvSpPr>
            <a:spLocks noGrp="1"/>
          </p:cNvSpPr>
          <p:nvPr>
            <p:ph type="title"/>
          </p:nvPr>
        </p:nvSpPr>
        <p:spPr/>
        <p:txBody>
          <a:bodyPr/>
          <a:lstStyle/>
          <a:p>
            <a:pPr algn="ctr"/>
            <a:r>
              <a:rPr lang="en-US" b="1" dirty="0">
                <a:solidFill>
                  <a:schemeClr val="accent3"/>
                </a:solidFill>
              </a:rPr>
              <a:t>QUESTIONS ON SUMMARY AND NOTE MAKING</a:t>
            </a:r>
          </a:p>
        </p:txBody>
      </p:sp>
      <p:sp>
        <p:nvSpPr>
          <p:cNvPr id="3" name="Content Placeholder 2">
            <a:extLst>
              <a:ext uri="{FF2B5EF4-FFF2-40B4-BE49-F238E27FC236}">
                <a16:creationId xmlns:a16="http://schemas.microsoft.com/office/drawing/2014/main" id="{6A27E312-6759-4FEB-AA8C-C999D8F984F4}"/>
              </a:ext>
            </a:extLst>
          </p:cNvPr>
          <p:cNvSpPr>
            <a:spLocks noGrp="1"/>
          </p:cNvSpPr>
          <p:nvPr>
            <p:ph idx="1"/>
          </p:nvPr>
        </p:nvSpPr>
        <p:spPr>
          <a:xfrm>
            <a:off x="304800" y="1874518"/>
            <a:ext cx="11430000" cy="4550034"/>
          </a:xfrm>
        </p:spPr>
        <p:txBody>
          <a:bodyPr>
            <a:noAutofit/>
          </a:bodyPr>
          <a:lstStyle/>
          <a:p>
            <a:r>
              <a:rPr lang="en-US" sz="2800" b="1" dirty="0">
                <a:latin typeface="Times New Roman" panose="02020603050405020304" pitchFamily="18" charset="0"/>
                <a:cs typeface="Times New Roman" panose="02020603050405020304" pitchFamily="18" charset="0"/>
              </a:rPr>
              <a:t>In summary writing- </a:t>
            </a:r>
            <a:r>
              <a:rPr lang="en-US" sz="2800" dirty="0">
                <a:latin typeface="Times New Roman" panose="02020603050405020304" pitchFamily="18" charset="0"/>
                <a:cs typeface="Times New Roman" panose="02020603050405020304" pitchFamily="18" charset="0"/>
              </a:rPr>
              <a:t>a student should give information from the passage in the given number of words.</a:t>
            </a:r>
          </a:p>
          <a:p>
            <a:pPr marL="0" indent="0">
              <a:buNone/>
            </a:pPr>
            <a:r>
              <a:rPr lang="en-US" sz="2800" dirty="0">
                <a:latin typeface="Times New Roman" panose="02020603050405020304" pitchFamily="18" charset="0"/>
                <a:cs typeface="Times New Roman" panose="02020603050405020304" pitchFamily="18" charset="0"/>
              </a:rPr>
              <a:t> 	 - The answer should be written in complete sentences and in continuous prose.</a:t>
            </a:r>
          </a:p>
          <a:p>
            <a:pPr marL="0" indent="0">
              <a:buNone/>
            </a:pPr>
            <a:r>
              <a:rPr lang="en-US" sz="2800" dirty="0">
                <a:latin typeface="Times New Roman" panose="02020603050405020304" pitchFamily="18" charset="0"/>
                <a:cs typeface="Times New Roman" panose="02020603050405020304" pitchFamily="18" charset="0"/>
              </a:rPr>
              <a:t>	- Rules of grammar must be observed I.e. tense, punctuation spelling etc.</a:t>
            </a:r>
          </a:p>
          <a:p>
            <a:pPr marL="228600" lvl="2">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dirty="0">
                <a:solidFill>
                  <a:srgbClr val="FFFF00"/>
                </a:solidFill>
                <a:latin typeface="Times New Roman" panose="02020603050405020304" pitchFamily="18" charset="0"/>
                <a:cs typeface="Times New Roman" panose="02020603050405020304" pitchFamily="18" charset="0"/>
              </a:rPr>
              <a:t>stick to the instructions given in the question especially on the number of words- </a:t>
            </a:r>
            <a:r>
              <a:rPr lang="en-US" sz="2800" b="1" dirty="0">
                <a:solidFill>
                  <a:srgbClr val="FFFF00"/>
                </a:solidFill>
                <a:latin typeface="Times New Roman" panose="02020603050405020304" pitchFamily="18" charset="0"/>
                <a:cs typeface="Times New Roman" panose="02020603050405020304" pitchFamily="18" charset="0"/>
              </a:rPr>
              <a:t>in not more than 50 words(do not exceed 50 words) vs in about 50 words(between 45 to 55 words) remember to indicate number of words you have used in bracket after your answer.</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955983"/>
      </p:ext>
    </p:extLst>
  </p:cSld>
  <p:clrMapOvr>
    <a:masterClrMapping/>
  </p:clrMapOvr>
</p:sld>
</file>

<file path=ppt/theme/_rels/theme12.xml.rels><?xml version="1.0" encoding="UTF-8" standalone="yes"?>
<Relationships xmlns="http://schemas.openxmlformats.org/package/2006/relationships"><Relationship Id="rId1" Type="http://schemas.openxmlformats.org/officeDocument/2006/relationships/image" Target="../media/image10.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10.jpeg"/></Relationships>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_rels/theme7.xml.rels><?xml version="1.0" encoding="UTF-8" standalone="yes"?>
<Relationships xmlns="http://schemas.openxmlformats.org/package/2006/relationships"><Relationship Id="rId1" Type="http://schemas.openxmlformats.org/officeDocument/2006/relationships/image" Target="../media/image10.jpeg"/></Relationships>
</file>

<file path=ppt/theme/_rels/theme8.xml.rels><?xml version="1.0" encoding="UTF-8" standalone="yes"?>
<Relationships xmlns="http://schemas.openxmlformats.org/package/2006/relationships"><Relationship Id="rId1" Type="http://schemas.openxmlformats.org/officeDocument/2006/relationships/image" Target="../media/image10.jpeg"/></Relationships>
</file>

<file path=ppt/theme/_rels/theme9.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10.xml><?xml version="1.0" encoding="utf-8"?>
<a:theme xmlns:a="http://schemas.openxmlformats.org/drawingml/2006/main" name="Facet">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11.xml><?xml version="1.0" encoding="utf-8"?>
<a:theme xmlns:a="http://schemas.openxmlformats.org/drawingml/2006/main" name="Badg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1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3.xml><?xml version="1.0" encoding="utf-8"?>
<a:theme xmlns:a="http://schemas.openxmlformats.org/drawingml/2006/main" name="1_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4.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5.xml><?xml version="1.0" encoding="utf-8"?>
<a:theme xmlns:a="http://schemas.openxmlformats.org/drawingml/2006/main" name="1_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6.xml><?xml version="1.0" encoding="utf-8"?>
<a:theme xmlns:a="http://schemas.openxmlformats.org/drawingml/2006/main" name="2_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7.xml><?xml version="1.0" encoding="utf-8"?>
<a:theme xmlns:a="http://schemas.openxmlformats.org/drawingml/2006/main" name="3_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8.xml><?xml version="1.0" encoding="utf-8"?>
<a:theme xmlns:a="http://schemas.openxmlformats.org/drawingml/2006/main" name="4_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9.xml><?xml version="1.0" encoding="utf-8"?>
<a:theme xmlns:a="http://schemas.openxmlformats.org/drawingml/2006/main" name="5_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ENGLISH PAPER TWO PRESENTATION</Template>
  <TotalTime>2</TotalTime>
  <Words>1816</Words>
  <Application>Microsoft Office PowerPoint</Application>
  <PresentationFormat>Widescreen</PresentationFormat>
  <Paragraphs>142</Paragraphs>
  <Slides>28</Slides>
  <Notes>0</Notes>
  <HiddenSlides>0</HiddenSlides>
  <MMClips>0</MMClips>
  <ScaleCrop>false</ScaleCrop>
  <HeadingPairs>
    <vt:vector size="6" baseType="variant">
      <vt:variant>
        <vt:lpstr>Fonts Used</vt:lpstr>
      </vt:variant>
      <vt:variant>
        <vt:i4>14</vt:i4>
      </vt:variant>
      <vt:variant>
        <vt:lpstr>Theme</vt:lpstr>
      </vt:variant>
      <vt:variant>
        <vt:i4>13</vt:i4>
      </vt:variant>
      <vt:variant>
        <vt:lpstr>Slide Titles</vt:lpstr>
      </vt:variant>
      <vt:variant>
        <vt:i4>28</vt:i4>
      </vt:variant>
    </vt:vector>
  </HeadingPairs>
  <TitlesOfParts>
    <vt:vector size="55" baseType="lpstr">
      <vt:lpstr>Arial</vt:lpstr>
      <vt:lpstr>Bodoni MT</vt:lpstr>
      <vt:lpstr>Calisto MT</vt:lpstr>
      <vt:lpstr>Century Gothic</vt:lpstr>
      <vt:lpstr>Franklin Gothic Book</vt:lpstr>
      <vt:lpstr>Gill Sans MT</vt:lpstr>
      <vt:lpstr>Impact</vt:lpstr>
      <vt:lpstr>Imprint MT Shadow</vt:lpstr>
      <vt:lpstr>Times New Roman</vt:lpstr>
      <vt:lpstr>Trebuchet MS</vt:lpstr>
      <vt:lpstr>Tw Cen MT</vt:lpstr>
      <vt:lpstr>Wingdings</vt:lpstr>
      <vt:lpstr>Wingdings 2</vt:lpstr>
      <vt:lpstr>Wingdings 3</vt:lpstr>
      <vt:lpstr>Droplet</vt:lpstr>
      <vt:lpstr>Gallery</vt:lpstr>
      <vt:lpstr>Slate</vt:lpstr>
      <vt:lpstr>Crop</vt:lpstr>
      <vt:lpstr>1_Ion Boardroom</vt:lpstr>
      <vt:lpstr>2_Ion Boardroom</vt:lpstr>
      <vt:lpstr>3_Ion Boardroom</vt:lpstr>
      <vt:lpstr>4_Ion Boardroom</vt:lpstr>
      <vt:lpstr>5_Ion Boardroom</vt:lpstr>
      <vt:lpstr>Facet</vt:lpstr>
      <vt:lpstr>Badge</vt:lpstr>
      <vt:lpstr>Ion</vt:lpstr>
      <vt:lpstr>1_Facet</vt:lpstr>
      <vt:lpstr>ENGLISH PAPER 2  zoom class   PRESENTATION </vt:lpstr>
      <vt:lpstr>INTRODUCTION</vt:lpstr>
      <vt:lpstr>One can generally prepare for English exam  by:</vt:lpstr>
      <vt:lpstr>Revising for English</vt:lpstr>
      <vt:lpstr>1. REVISING FOR COMPREHENSION/ UNSEEN TEXT </vt:lpstr>
      <vt:lpstr>PowerPoint Presentation</vt:lpstr>
      <vt:lpstr>PowerPoint Presentation</vt:lpstr>
      <vt:lpstr>INFERENCE QUESTIONS</vt:lpstr>
      <vt:lpstr>QUESTIONS ON SUMMARY AND NOTE MAKING</vt:lpstr>
      <vt:lpstr>Cont…</vt:lpstr>
      <vt:lpstr> QUESTIONS ON GRAMMAR</vt:lpstr>
      <vt:lpstr>Questions on vocabulary</vt:lpstr>
      <vt:lpstr>2. REVISING FOR EXCERPT</vt:lpstr>
      <vt:lpstr>Cont…</vt:lpstr>
      <vt:lpstr>PowerPoint Presentation</vt:lpstr>
      <vt:lpstr>PowerPoint Presentation</vt:lpstr>
      <vt:lpstr>PowerPoint Presentation</vt:lpstr>
      <vt:lpstr>PowerPoint Presentation</vt:lpstr>
      <vt:lpstr>3. REVISING FOR POETRY</vt:lpstr>
      <vt:lpstr>CONT..</vt:lpstr>
      <vt:lpstr>PowerPoint Presentation</vt:lpstr>
      <vt:lpstr>Cont.…</vt:lpstr>
      <vt:lpstr>PowerPoint Presentation</vt:lpstr>
      <vt:lpstr>PowerPoint Presentation</vt:lpstr>
      <vt:lpstr>PowerPoint Presentation</vt:lpstr>
      <vt:lpstr>4.GRAMMAR</vt:lpstr>
      <vt:lpstr>Cont…</vt:lpstr>
      <vt:lpstr>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PAPER TWO PRESENTATION </dc:title>
  <dc:creator>Peter</dc:creator>
  <cp:lastModifiedBy>Peter</cp:lastModifiedBy>
  <cp:revision>2</cp:revision>
  <dcterms:created xsi:type="dcterms:W3CDTF">2020-05-25T12:14:12Z</dcterms:created>
  <dcterms:modified xsi:type="dcterms:W3CDTF">2020-05-26T09:31:42Z</dcterms:modified>
</cp:coreProperties>
</file>